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8.xml" ContentType="application/vnd.openxmlformats-officedocument.drawingml.chart+xml"/>
  <Override PartName="/ppt/charts/colors3.xml" ContentType="application/vnd.ms-office.chartcolorstyle+xml"/>
  <Override PartName="/ppt/charts/colors7.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style8.xml" ContentType="application/vnd.ms-office.chartstyle+xml"/>
  <Override PartName="/ppt/charts/colors8.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99" r:id="rId2"/>
  </p:sldMasterIdLst>
  <p:notesMasterIdLst>
    <p:notesMasterId r:id="rId34"/>
  </p:notesMasterIdLst>
  <p:sldIdLst>
    <p:sldId id="256" r:id="rId3"/>
    <p:sldId id="1465" r:id="rId4"/>
    <p:sldId id="263" r:id="rId5"/>
    <p:sldId id="1472" r:id="rId6"/>
    <p:sldId id="257" r:id="rId7"/>
    <p:sldId id="1466" r:id="rId8"/>
    <p:sldId id="1473" r:id="rId9"/>
    <p:sldId id="1474" r:id="rId10"/>
    <p:sldId id="1475" r:id="rId11"/>
    <p:sldId id="1476" r:id="rId12"/>
    <p:sldId id="1477" r:id="rId13"/>
    <p:sldId id="1478" r:id="rId14"/>
    <p:sldId id="1479" r:id="rId15"/>
    <p:sldId id="1468" r:id="rId16"/>
    <p:sldId id="1490" r:id="rId17"/>
    <p:sldId id="259" r:id="rId18"/>
    <p:sldId id="1467" r:id="rId19"/>
    <p:sldId id="1480" r:id="rId20"/>
    <p:sldId id="1481" r:id="rId21"/>
    <p:sldId id="1483" r:id="rId22"/>
    <p:sldId id="1484" r:id="rId23"/>
    <p:sldId id="1486" r:id="rId24"/>
    <p:sldId id="1487" r:id="rId25"/>
    <p:sldId id="1485" r:id="rId26"/>
    <p:sldId id="1482" r:id="rId27"/>
    <p:sldId id="260" r:id="rId28"/>
    <p:sldId id="1489" r:id="rId29"/>
    <p:sldId id="1469" r:id="rId30"/>
    <p:sldId id="1470" r:id="rId31"/>
    <p:sldId id="1471" r:id="rId32"/>
    <p:sldId id="33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901" autoAdjust="0"/>
  </p:normalViewPr>
  <p:slideViewPr>
    <p:cSldViewPr snapToGrid="0">
      <p:cViewPr varScale="1">
        <p:scale>
          <a:sx n="95" d="100"/>
          <a:sy n="95" d="100"/>
        </p:scale>
        <p:origin x="11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Reliable data on persons with disabilities is presented, including disaggregated PIN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908-4E83-BDB1-E85C2B831E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908-4E83-BDB1-E85C2B831E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908-4E83-BDB1-E85C2B831E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908-4E83-BDB1-E85C2B831E6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Not meeting</c:v>
                </c:pt>
                <c:pt idx="1">
                  <c:v>Partially meeting</c:v>
                </c:pt>
                <c:pt idx="2">
                  <c:v>Fully meeting</c:v>
                </c:pt>
              </c:strCache>
            </c:strRef>
          </c:cat>
          <c:val>
            <c:numRef>
              <c:f>Sheet1!$B$2:$B$5</c:f>
              <c:numCache>
                <c:formatCode>General</c:formatCode>
                <c:ptCount val="4"/>
                <c:pt idx="0">
                  <c:v>9</c:v>
                </c:pt>
                <c:pt idx="1">
                  <c:v>59</c:v>
                </c:pt>
                <c:pt idx="2">
                  <c:v>32</c:v>
                </c:pt>
              </c:numCache>
            </c:numRef>
          </c:val>
          <c:extLst>
            <c:ext xmlns:c16="http://schemas.microsoft.com/office/drawing/2014/chart" uri="{C3380CC4-5D6E-409C-BE32-E72D297353CC}">
              <c16:uniqueId val="{00000000-EC80-4E86-8049-5245E077A2D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Sectoral Objectives and Responses refer to how the results &amp; changes will impact persons with disabilities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F75-4FA3-94F4-2988E2AF443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F75-4FA3-94F4-2988E2AF443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F75-4FA3-94F4-2988E2AF443C}"/>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Not meeting</c:v>
                </c:pt>
                <c:pt idx="1">
                  <c:v>Partially meeting</c:v>
                </c:pt>
                <c:pt idx="2">
                  <c:v>Fully meeting</c:v>
                </c:pt>
              </c:strCache>
            </c:strRef>
          </c:cat>
          <c:val>
            <c:numRef>
              <c:f>Sheet1!$B$2:$B$4</c:f>
              <c:numCache>
                <c:formatCode>General</c:formatCode>
                <c:ptCount val="3"/>
                <c:pt idx="0">
                  <c:v>9.5</c:v>
                </c:pt>
                <c:pt idx="1">
                  <c:v>52.5</c:v>
                </c:pt>
                <c:pt idx="2">
                  <c:v>32</c:v>
                </c:pt>
              </c:numCache>
            </c:numRef>
          </c:val>
          <c:extLst>
            <c:ext xmlns:c16="http://schemas.microsoft.com/office/drawing/2014/chart" uri="{C3380CC4-5D6E-409C-BE32-E72D297353CC}">
              <c16:uniqueId val="{00000000-3E38-418A-BE1F-7EC925AF2FD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Sectors addressing disability inclusion</c:v>
                </c:pt>
              </c:strCache>
            </c:strRef>
          </c:tx>
          <c:spPr>
            <a:solidFill>
              <a:schemeClr val="accent1"/>
            </a:solidFill>
            <a:ln>
              <a:noFill/>
            </a:ln>
            <a:effectLst/>
          </c:spPr>
          <c:invertIfNegative val="0"/>
          <c:cat>
            <c:strRef>
              <c:f>Sheet1!$A$2:$A$9</c:f>
              <c:strCache>
                <c:ptCount val="8"/>
                <c:pt idx="0">
                  <c:v>CCCM</c:v>
                </c:pt>
                <c:pt idx="1">
                  <c:v>Education</c:v>
                </c:pt>
                <c:pt idx="2">
                  <c:v>Food security</c:v>
                </c:pt>
                <c:pt idx="3">
                  <c:v>Health</c:v>
                </c:pt>
                <c:pt idx="4">
                  <c:v>Nutrition</c:v>
                </c:pt>
                <c:pt idx="5">
                  <c:v>Protection</c:v>
                </c:pt>
                <c:pt idx="6">
                  <c:v>WASH</c:v>
                </c:pt>
                <c:pt idx="7">
                  <c:v>Shelter/ NFI</c:v>
                </c:pt>
              </c:strCache>
            </c:strRef>
          </c:cat>
          <c:val>
            <c:numRef>
              <c:f>Sheet1!$B$2:$B$9</c:f>
              <c:numCache>
                <c:formatCode>General</c:formatCode>
                <c:ptCount val="8"/>
                <c:pt idx="0">
                  <c:v>52.4</c:v>
                </c:pt>
                <c:pt idx="1">
                  <c:v>95.2</c:v>
                </c:pt>
                <c:pt idx="2">
                  <c:v>42.9</c:v>
                </c:pt>
                <c:pt idx="3">
                  <c:v>57.1</c:v>
                </c:pt>
                <c:pt idx="4">
                  <c:v>42.9</c:v>
                </c:pt>
                <c:pt idx="5">
                  <c:v>68.8</c:v>
                </c:pt>
                <c:pt idx="6">
                  <c:v>76.2</c:v>
                </c:pt>
                <c:pt idx="7">
                  <c:v>61.9</c:v>
                </c:pt>
              </c:numCache>
            </c:numRef>
          </c:val>
          <c:extLst>
            <c:ext xmlns:c16="http://schemas.microsoft.com/office/drawing/2014/chart" uri="{C3380CC4-5D6E-409C-BE32-E72D297353CC}">
              <c16:uniqueId val="{00000000-2152-4D06-943C-02679DC8778B}"/>
            </c:ext>
          </c:extLst>
        </c:ser>
        <c:dLbls>
          <c:showLegendKey val="0"/>
          <c:showVal val="0"/>
          <c:showCatName val="0"/>
          <c:showSerName val="0"/>
          <c:showPercent val="0"/>
          <c:showBubbleSize val="0"/>
        </c:dLbls>
        <c:gapWidth val="182"/>
        <c:axId val="33386191"/>
        <c:axId val="582784624"/>
      </c:barChart>
      <c:catAx>
        <c:axId val="33386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2784624"/>
        <c:crosses val="autoZero"/>
        <c:auto val="1"/>
        <c:lblAlgn val="ctr"/>
        <c:lblOffset val="100"/>
        <c:noMultiLvlLbl val="0"/>
      </c:catAx>
      <c:valAx>
        <c:axId val="582784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86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Working</a:t>
            </a:r>
            <a:r>
              <a:rPr lang="en-US" baseline="0" dirty="0"/>
              <a:t> group</a:t>
            </a:r>
            <a:r>
              <a:rPr lang="en-US" dirty="0"/>
              <a:t> for disability inclusion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HNO/HRP/HNRP score for disability inclusion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 place</c:v>
                </c:pt>
                <c:pt idx="1">
                  <c:v>not in place</c:v>
                </c:pt>
              </c:strCache>
            </c:strRef>
          </c:cat>
          <c:val>
            <c:numRef>
              <c:f>Sheet1!$B$2:$B$3</c:f>
              <c:numCache>
                <c:formatCode>General</c:formatCode>
                <c:ptCount val="2"/>
                <c:pt idx="0">
                  <c:v>11.1</c:v>
                </c:pt>
                <c:pt idx="1">
                  <c:v>6.6</c:v>
                </c:pt>
              </c:numCache>
            </c:numRef>
          </c:val>
          <c:extLst>
            <c:ext xmlns:c16="http://schemas.microsoft.com/office/drawing/2014/chart" uri="{C3380CC4-5D6E-409C-BE32-E72D297353CC}">
              <c16:uniqueId val="{00000000-1DCD-42FB-AA34-3FC9E973237F}"/>
            </c:ext>
          </c:extLst>
        </c:ser>
        <c:dLbls>
          <c:showLegendKey val="0"/>
          <c:showVal val="0"/>
          <c:showCatName val="0"/>
          <c:showSerName val="0"/>
          <c:showPercent val="0"/>
          <c:showBubbleSize val="0"/>
        </c:dLbls>
        <c:gapWidth val="219"/>
        <c:overlap val="-27"/>
        <c:axId val="465891583"/>
        <c:axId val="1257568944"/>
      </c:barChart>
      <c:catAx>
        <c:axId val="4658915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7568944"/>
        <c:crosses val="autoZero"/>
        <c:auto val="1"/>
        <c:lblAlgn val="ctr"/>
        <c:lblOffset val="100"/>
        <c:noMultiLvlLbl val="0"/>
      </c:catAx>
      <c:valAx>
        <c:axId val="1257568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58915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Focal point for disability inclusion </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HNO/HRP/HNRP score for disability inclusion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In place</c:v>
                </c:pt>
                <c:pt idx="1">
                  <c:v>Not in place</c:v>
                </c:pt>
              </c:strCache>
            </c:strRef>
          </c:cat>
          <c:val>
            <c:numRef>
              <c:f>Sheet1!$B$2:$B$3</c:f>
              <c:numCache>
                <c:formatCode>General</c:formatCode>
                <c:ptCount val="2"/>
                <c:pt idx="0">
                  <c:v>10.6</c:v>
                </c:pt>
                <c:pt idx="1">
                  <c:v>7.1</c:v>
                </c:pt>
              </c:numCache>
            </c:numRef>
          </c:val>
          <c:extLst>
            <c:ext xmlns:c16="http://schemas.microsoft.com/office/drawing/2014/chart" uri="{C3380CC4-5D6E-409C-BE32-E72D297353CC}">
              <c16:uniqueId val="{00000000-84B5-4943-AB21-1D756FBEDF87}"/>
            </c:ext>
          </c:extLst>
        </c:ser>
        <c:dLbls>
          <c:showLegendKey val="0"/>
          <c:showVal val="0"/>
          <c:showCatName val="0"/>
          <c:showSerName val="0"/>
          <c:showPercent val="0"/>
          <c:showBubbleSize val="0"/>
        </c:dLbls>
        <c:gapWidth val="219"/>
        <c:overlap val="-27"/>
        <c:axId val="1260301200"/>
        <c:axId val="637774031"/>
      </c:barChart>
      <c:catAx>
        <c:axId val="1260301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37774031"/>
        <c:crosses val="autoZero"/>
        <c:auto val="1"/>
        <c:lblAlgn val="ctr"/>
        <c:lblOffset val="100"/>
        <c:noMultiLvlLbl val="0"/>
      </c:catAx>
      <c:valAx>
        <c:axId val="637774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60301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The HNO includes an analysis of the factors contributing to heightened risk/ need for persons with disabilities, including barriers to accessing assistance and intersecting structural inequalities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A1-4DB6-AB11-021DB695503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AA1-4DB6-AB11-021DB695503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AA1-4DB6-AB11-021DB695503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Not meeting</c:v>
                </c:pt>
                <c:pt idx="1">
                  <c:v>Partially meeting</c:v>
                </c:pt>
                <c:pt idx="2">
                  <c:v>Fully meeting</c:v>
                </c:pt>
              </c:strCache>
            </c:strRef>
          </c:cat>
          <c:val>
            <c:numRef>
              <c:f>Sheet1!$B$2:$B$4</c:f>
              <c:numCache>
                <c:formatCode>General</c:formatCode>
                <c:ptCount val="3"/>
                <c:pt idx="0">
                  <c:v>32</c:v>
                </c:pt>
                <c:pt idx="1">
                  <c:v>18</c:v>
                </c:pt>
                <c:pt idx="2">
                  <c:v>50</c:v>
                </c:pt>
              </c:numCache>
            </c:numRef>
          </c:val>
          <c:extLst>
            <c:ext xmlns:c16="http://schemas.microsoft.com/office/drawing/2014/chart" uri="{C3380CC4-5D6E-409C-BE32-E72D297353CC}">
              <c16:uniqueId val="{00000000-F538-4622-8883-BCE57AB47F84}"/>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sz="1800" i="1" dirty="0">
                <a:effectLst/>
              </a:rPr>
              <a:t>HNO recognizes diversity among persons with disabilities, by describing how persons with disabilities are differently impacted according to age, gender and other factors</a:t>
            </a:r>
            <a:endParaRPr lang="en-US" sz="1800" dirty="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Not meeting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HNO recognizes diversity among persons with disabilities, by describing how persons with disabilities are differently impacted according to age, gender and other factors</c:v>
                </c:pt>
              </c:strCache>
            </c:strRef>
          </c:cat>
          <c:val>
            <c:numRef>
              <c:f>Sheet1!$B$2</c:f>
              <c:numCache>
                <c:formatCode>General</c:formatCode>
                <c:ptCount val="1"/>
                <c:pt idx="0">
                  <c:v>45.5</c:v>
                </c:pt>
              </c:numCache>
            </c:numRef>
          </c:val>
          <c:extLst>
            <c:ext xmlns:c16="http://schemas.microsoft.com/office/drawing/2014/chart" uri="{C3380CC4-5D6E-409C-BE32-E72D297353CC}">
              <c16:uniqueId val="{00000000-6D05-494F-97B8-4457B121529F}"/>
            </c:ext>
          </c:extLst>
        </c:ser>
        <c:ser>
          <c:idx val="1"/>
          <c:order val="1"/>
          <c:tx>
            <c:strRef>
              <c:f>Sheet1!$C$1</c:f>
              <c:strCache>
                <c:ptCount val="1"/>
                <c:pt idx="0">
                  <c:v>Partially meeting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HNO recognizes diversity among persons with disabilities, by describing how persons with disabilities are differently impacted according to age, gender and other factors</c:v>
                </c:pt>
              </c:strCache>
            </c:strRef>
          </c:cat>
          <c:val>
            <c:numRef>
              <c:f>Sheet1!$C$2</c:f>
              <c:numCache>
                <c:formatCode>General</c:formatCode>
                <c:ptCount val="1"/>
                <c:pt idx="0">
                  <c:v>36.5</c:v>
                </c:pt>
              </c:numCache>
            </c:numRef>
          </c:val>
          <c:extLst>
            <c:ext xmlns:c16="http://schemas.microsoft.com/office/drawing/2014/chart" uri="{C3380CC4-5D6E-409C-BE32-E72D297353CC}">
              <c16:uniqueId val="{00000001-6D05-494F-97B8-4457B121529F}"/>
            </c:ext>
          </c:extLst>
        </c:ser>
        <c:ser>
          <c:idx val="2"/>
          <c:order val="2"/>
          <c:tx>
            <c:strRef>
              <c:f>Sheet1!$D$1</c:f>
              <c:strCache>
                <c:ptCount val="1"/>
                <c:pt idx="0">
                  <c:v>Fully meeting</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HNO recognizes diversity among persons with disabilities, by describing how persons with disabilities are differently impacted according to age, gender and other factors</c:v>
                </c:pt>
              </c:strCache>
            </c:strRef>
          </c:cat>
          <c:val>
            <c:numRef>
              <c:f>Sheet1!$D$2</c:f>
              <c:numCache>
                <c:formatCode>General</c:formatCode>
                <c:ptCount val="1"/>
                <c:pt idx="0">
                  <c:v>18</c:v>
                </c:pt>
              </c:numCache>
            </c:numRef>
          </c:val>
          <c:extLst>
            <c:ext xmlns:c16="http://schemas.microsoft.com/office/drawing/2014/chart" uri="{C3380CC4-5D6E-409C-BE32-E72D297353CC}">
              <c16:uniqueId val="{00000002-6D05-494F-97B8-4457B121529F}"/>
            </c:ext>
          </c:extLst>
        </c:ser>
        <c:dLbls>
          <c:showLegendKey val="0"/>
          <c:showVal val="0"/>
          <c:showCatName val="0"/>
          <c:showSerName val="0"/>
          <c:showPercent val="0"/>
          <c:showBubbleSize val="0"/>
        </c:dLbls>
        <c:gapWidth val="182"/>
        <c:axId val="417904207"/>
        <c:axId val="582767824"/>
      </c:barChart>
      <c:catAx>
        <c:axId val="417904207"/>
        <c:scaling>
          <c:orientation val="minMax"/>
        </c:scaling>
        <c:delete val="1"/>
        <c:axPos val="l"/>
        <c:numFmt formatCode="General" sourceLinked="1"/>
        <c:majorTickMark val="none"/>
        <c:minorTickMark val="none"/>
        <c:tickLblPos val="nextTo"/>
        <c:crossAx val="582767824"/>
        <c:crosses val="autoZero"/>
        <c:auto val="1"/>
        <c:lblAlgn val="ctr"/>
        <c:lblOffset val="100"/>
        <c:noMultiLvlLbl val="0"/>
      </c:catAx>
      <c:valAx>
        <c:axId val="582767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7904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An explanation of how the crisis impacts differently on persons with disabilities is included across all sectors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58E-4E97-8655-42F2BA8C64B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58E-4E97-8655-42F2BA8C64B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58E-4E97-8655-42F2BA8C64B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58E-4E97-8655-42F2BA8C64B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Not meeting</c:v>
                </c:pt>
                <c:pt idx="1">
                  <c:v>Partially meeting</c:v>
                </c:pt>
                <c:pt idx="2">
                  <c:v>Fully meeting</c:v>
                </c:pt>
                <c:pt idx="3">
                  <c:v>NA</c:v>
                </c:pt>
              </c:strCache>
            </c:strRef>
          </c:cat>
          <c:val>
            <c:numRef>
              <c:f>Sheet1!$B$2:$B$5</c:f>
              <c:numCache>
                <c:formatCode>General</c:formatCode>
                <c:ptCount val="4"/>
                <c:pt idx="0">
                  <c:v>18</c:v>
                </c:pt>
                <c:pt idx="1">
                  <c:v>36</c:v>
                </c:pt>
                <c:pt idx="2">
                  <c:v>18</c:v>
                </c:pt>
                <c:pt idx="3">
                  <c:v>27</c:v>
                </c:pt>
              </c:numCache>
            </c:numRef>
          </c:val>
          <c:extLst>
            <c:ext xmlns:c16="http://schemas.microsoft.com/office/drawing/2014/chart" uri="{C3380CC4-5D6E-409C-BE32-E72D297353CC}">
              <c16:uniqueId val="{00000000-765A-4E5D-BDBE-33BC286A6BA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Sectors addressing disability inclusion</c:v>
                </c:pt>
              </c:strCache>
            </c:strRef>
          </c:tx>
          <c:spPr>
            <a:solidFill>
              <a:schemeClr val="accent1"/>
            </a:solidFill>
            <a:ln>
              <a:noFill/>
            </a:ln>
            <a:effectLst/>
          </c:spPr>
          <c:invertIfNegative val="0"/>
          <c:cat>
            <c:strRef>
              <c:f>Sheet1!$A$2:$A$9</c:f>
              <c:strCache>
                <c:ptCount val="8"/>
                <c:pt idx="0">
                  <c:v>CCCM</c:v>
                </c:pt>
                <c:pt idx="1">
                  <c:v>Education</c:v>
                </c:pt>
                <c:pt idx="2">
                  <c:v>Food security</c:v>
                </c:pt>
                <c:pt idx="3">
                  <c:v>Health</c:v>
                </c:pt>
                <c:pt idx="4">
                  <c:v>Nutrition</c:v>
                </c:pt>
                <c:pt idx="5">
                  <c:v>Protection</c:v>
                </c:pt>
                <c:pt idx="6">
                  <c:v>WASH</c:v>
                </c:pt>
                <c:pt idx="7">
                  <c:v>Shelter/ NFI</c:v>
                </c:pt>
              </c:strCache>
            </c:strRef>
          </c:cat>
          <c:val>
            <c:numRef>
              <c:f>Sheet1!$B$2:$B$9</c:f>
              <c:numCache>
                <c:formatCode>General</c:formatCode>
                <c:ptCount val="8"/>
                <c:pt idx="0">
                  <c:v>50</c:v>
                </c:pt>
                <c:pt idx="1">
                  <c:v>81.3</c:v>
                </c:pt>
                <c:pt idx="2">
                  <c:v>31.3</c:v>
                </c:pt>
                <c:pt idx="3">
                  <c:v>37.5</c:v>
                </c:pt>
                <c:pt idx="4">
                  <c:v>37.5</c:v>
                </c:pt>
                <c:pt idx="5">
                  <c:v>68.8</c:v>
                </c:pt>
                <c:pt idx="6">
                  <c:v>68.8</c:v>
                </c:pt>
                <c:pt idx="7">
                  <c:v>43.8</c:v>
                </c:pt>
              </c:numCache>
            </c:numRef>
          </c:val>
          <c:extLst>
            <c:ext xmlns:c16="http://schemas.microsoft.com/office/drawing/2014/chart" uri="{C3380CC4-5D6E-409C-BE32-E72D297353CC}">
              <c16:uniqueId val="{00000000-125C-4515-AEBE-EFF1657B9F8F}"/>
            </c:ext>
          </c:extLst>
        </c:ser>
        <c:dLbls>
          <c:showLegendKey val="0"/>
          <c:showVal val="0"/>
          <c:showCatName val="0"/>
          <c:showSerName val="0"/>
          <c:showPercent val="0"/>
          <c:showBubbleSize val="0"/>
        </c:dLbls>
        <c:gapWidth val="182"/>
        <c:axId val="33386191"/>
        <c:axId val="582784624"/>
      </c:barChart>
      <c:catAx>
        <c:axId val="33386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82784624"/>
        <c:crosses val="autoZero"/>
        <c:auto val="1"/>
        <c:lblAlgn val="ctr"/>
        <c:lblOffset val="100"/>
        <c:noMultiLvlLbl val="0"/>
      </c:catAx>
      <c:valAx>
        <c:axId val="582784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38619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The description of the response to the needs and priorities of persons with disabilities (as described in the HNO) reflects a twin-track approach</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5FA-4DCD-B4D1-2C64608366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5FA-4DCD-B4D1-2C64608366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5FA-4DCD-B4D1-2C64608366DD}"/>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Not meeting</c:v>
                </c:pt>
                <c:pt idx="1">
                  <c:v>Partially meeting</c:v>
                </c:pt>
                <c:pt idx="2">
                  <c:v>Fully meeting</c:v>
                </c:pt>
              </c:strCache>
            </c:strRef>
          </c:cat>
          <c:val>
            <c:numRef>
              <c:f>Sheet1!$B$2:$B$4</c:f>
              <c:numCache>
                <c:formatCode>General</c:formatCode>
                <c:ptCount val="3"/>
                <c:pt idx="0">
                  <c:v>14</c:v>
                </c:pt>
                <c:pt idx="1">
                  <c:v>52</c:v>
                </c:pt>
                <c:pt idx="2">
                  <c:v>33</c:v>
                </c:pt>
              </c:numCache>
            </c:numRef>
          </c:val>
          <c:extLst>
            <c:ext xmlns:c16="http://schemas.microsoft.com/office/drawing/2014/chart" uri="{C3380CC4-5D6E-409C-BE32-E72D297353CC}">
              <c16:uniqueId val="{00000000-ED9C-42D1-8603-CD92CC26666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The HRP explains how the response uses, complements or strengthens capacities of persons with disabilities and local organizations of persons with disabilities (OPDs), or equivalent representative groups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0CC-404A-9C61-9F01BA545C7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0CC-404A-9C61-9F01BA545C7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0CC-404A-9C61-9F01BA545C7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Not meeting</c:v>
                </c:pt>
                <c:pt idx="1">
                  <c:v>Partially meeting </c:v>
                </c:pt>
                <c:pt idx="2">
                  <c:v>Fully meeting</c:v>
                </c:pt>
              </c:strCache>
            </c:strRef>
          </c:cat>
          <c:val>
            <c:numRef>
              <c:f>Sheet1!$B$2:$B$4</c:f>
              <c:numCache>
                <c:formatCode>General</c:formatCode>
                <c:ptCount val="3"/>
                <c:pt idx="0">
                  <c:v>62</c:v>
                </c:pt>
                <c:pt idx="1">
                  <c:v>19</c:v>
                </c:pt>
                <c:pt idx="2">
                  <c:v>19</c:v>
                </c:pt>
              </c:numCache>
            </c:numRef>
          </c:val>
          <c:extLst>
            <c:ext xmlns:c16="http://schemas.microsoft.com/office/drawing/2014/chart" uri="{C3380CC4-5D6E-409C-BE32-E72D297353CC}">
              <c16:uniqueId val="{00000000-8B55-4727-B60A-539132C2156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Not meeting</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HRP explains how the response uses, complements or strengthens capacities of persons with disabilities and local organizations of persons with disabilities (OPDs), or equivalent representative groups</c:v>
                </c:pt>
              </c:strCache>
            </c:strRef>
          </c:cat>
          <c:val>
            <c:numRef>
              <c:f>Sheet1!$B$2</c:f>
              <c:numCache>
                <c:formatCode>General</c:formatCode>
                <c:ptCount val="1"/>
                <c:pt idx="0">
                  <c:v>76</c:v>
                </c:pt>
              </c:numCache>
            </c:numRef>
          </c:val>
          <c:extLst>
            <c:ext xmlns:c16="http://schemas.microsoft.com/office/drawing/2014/chart" uri="{C3380CC4-5D6E-409C-BE32-E72D297353CC}">
              <c16:uniqueId val="{00000000-5F98-448E-AF3D-57E2DF666649}"/>
            </c:ext>
          </c:extLst>
        </c:ser>
        <c:ser>
          <c:idx val="1"/>
          <c:order val="1"/>
          <c:tx>
            <c:strRef>
              <c:f>Sheet1!$C$1</c:f>
              <c:strCache>
                <c:ptCount val="1"/>
                <c:pt idx="0">
                  <c:v>Partially meeting</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The HRP explains how the response uses, complements or strengthens capacities of persons with disabilities and local organizations of persons with disabilities (OPDs), or equivalent representative groups</c:v>
                </c:pt>
              </c:strCache>
            </c:strRef>
          </c:cat>
          <c:val>
            <c:numRef>
              <c:f>Sheet1!$C$2</c:f>
              <c:numCache>
                <c:formatCode>General</c:formatCode>
                <c:ptCount val="1"/>
                <c:pt idx="0">
                  <c:v>33</c:v>
                </c:pt>
              </c:numCache>
            </c:numRef>
          </c:val>
          <c:extLst>
            <c:ext xmlns:c16="http://schemas.microsoft.com/office/drawing/2014/chart" uri="{C3380CC4-5D6E-409C-BE32-E72D297353CC}">
              <c16:uniqueId val="{00000001-5F98-448E-AF3D-57E2DF666649}"/>
            </c:ext>
          </c:extLst>
        </c:ser>
        <c:ser>
          <c:idx val="2"/>
          <c:order val="2"/>
          <c:tx>
            <c:strRef>
              <c:f>Sheet1!$D$1</c:f>
              <c:strCache>
                <c:ptCount val="1"/>
                <c:pt idx="0">
                  <c:v>Fully meeting</c:v>
                </c:pt>
              </c:strCache>
            </c:strRef>
          </c:tx>
          <c:spPr>
            <a:solidFill>
              <a:schemeClr val="accent3"/>
            </a:solidFill>
            <a:ln>
              <a:noFill/>
            </a:ln>
            <a:effectLst/>
          </c:spPr>
          <c:invertIfNegative val="0"/>
          <c:cat>
            <c:strRef>
              <c:f>Sheet1!$A$2</c:f>
              <c:strCache>
                <c:ptCount val="1"/>
                <c:pt idx="0">
                  <c:v>The HRP explains how the response uses, complements or strengthens capacities of persons with disabilities and local organizations of persons with disabilities (OPDs), or equivalent representative groups</c:v>
                </c:pt>
              </c:strCache>
            </c:strRef>
          </c:cat>
          <c:val>
            <c:numRef>
              <c:f>Sheet1!$D$2</c:f>
              <c:numCache>
                <c:formatCode>General</c:formatCode>
                <c:ptCount val="1"/>
                <c:pt idx="0">
                  <c:v>0</c:v>
                </c:pt>
              </c:numCache>
            </c:numRef>
          </c:val>
          <c:extLst>
            <c:ext xmlns:c16="http://schemas.microsoft.com/office/drawing/2014/chart" uri="{C3380CC4-5D6E-409C-BE32-E72D297353CC}">
              <c16:uniqueId val="{00000002-5F98-448E-AF3D-57E2DF666649}"/>
            </c:ext>
          </c:extLst>
        </c:ser>
        <c:dLbls>
          <c:showLegendKey val="0"/>
          <c:showVal val="0"/>
          <c:showCatName val="0"/>
          <c:showSerName val="0"/>
          <c:showPercent val="0"/>
          <c:showBubbleSize val="0"/>
        </c:dLbls>
        <c:gapWidth val="182"/>
        <c:axId val="493683391"/>
        <c:axId val="2012599759"/>
      </c:barChart>
      <c:catAx>
        <c:axId val="4936833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2599759"/>
        <c:crosses val="autoZero"/>
        <c:auto val="1"/>
        <c:lblAlgn val="ctr"/>
        <c:lblOffset val="100"/>
        <c:noMultiLvlLbl val="0"/>
      </c:catAx>
      <c:valAx>
        <c:axId val="201259975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936833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The monitoring system will collect data disaggregated by disability and/ or includes specific indicators for disability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EFA-46C7-8949-8127758FDED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EFA-46C7-8949-8127758FDED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EFA-46C7-8949-8127758FDED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Not meeting</c:v>
                </c:pt>
                <c:pt idx="1">
                  <c:v>Partially meeting</c:v>
                </c:pt>
                <c:pt idx="2">
                  <c:v>Fully meeting</c:v>
                </c:pt>
              </c:strCache>
            </c:strRef>
          </c:cat>
          <c:val>
            <c:numRef>
              <c:f>Sheet1!$B$2:$B$4</c:f>
              <c:numCache>
                <c:formatCode>General</c:formatCode>
                <c:ptCount val="3"/>
                <c:pt idx="0">
                  <c:v>5</c:v>
                </c:pt>
                <c:pt idx="1">
                  <c:v>47.5</c:v>
                </c:pt>
                <c:pt idx="2">
                  <c:v>47.5</c:v>
                </c:pt>
              </c:numCache>
            </c:numRef>
          </c:val>
          <c:extLst>
            <c:ext xmlns:c16="http://schemas.microsoft.com/office/drawing/2014/chart" uri="{C3380CC4-5D6E-409C-BE32-E72D297353CC}">
              <c16:uniqueId val="{00000000-225B-4376-91D1-019F728E31C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1A73E-6F09-4A0C-88B9-1B6292981852}"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B00A0F40-B618-4D8F-954A-18D84B0829DD}">
      <dgm:prSet phldrT="[Text]" custT="1"/>
      <dgm:spPr/>
      <dgm:t>
        <a:bodyPr/>
        <a:lstStyle/>
        <a:p>
          <a:r>
            <a:rPr lang="en-US" sz="2000" b="1" dirty="0">
              <a:solidFill>
                <a:schemeClr val="tx1"/>
              </a:solidFill>
            </a:rPr>
            <a:t>10 HNOs/ HRPs</a:t>
          </a:r>
        </a:p>
      </dgm:t>
    </dgm:pt>
    <dgm:pt modelId="{28ABBA2B-B396-44AF-81F9-470515E6AE35}" type="parTrans" cxnId="{97029619-39B0-4360-98B8-D90E37699718}">
      <dgm:prSet/>
      <dgm:spPr/>
      <dgm:t>
        <a:bodyPr/>
        <a:lstStyle/>
        <a:p>
          <a:endParaRPr lang="en-US"/>
        </a:p>
      </dgm:t>
    </dgm:pt>
    <dgm:pt modelId="{FA99458D-9508-44D9-B7E4-48D97E34560F}" type="sibTrans" cxnId="{97029619-39B0-4360-98B8-D90E37699718}">
      <dgm:prSet/>
      <dgm:spPr/>
      <dgm:t>
        <a:bodyPr/>
        <a:lstStyle/>
        <a:p>
          <a:endParaRPr lang="en-US"/>
        </a:p>
      </dgm:t>
    </dgm:pt>
    <dgm:pt modelId="{9A7F3478-7D1C-4F13-9B93-446765A34027}">
      <dgm:prSet phldrT="[Text]"/>
      <dgm:spPr/>
      <dgm:t>
        <a:bodyPr/>
        <a:lstStyle/>
        <a:p>
          <a:r>
            <a:rPr lang="en-US" dirty="0"/>
            <a:t>Burkina Faso</a:t>
          </a:r>
        </a:p>
      </dgm:t>
    </dgm:pt>
    <dgm:pt modelId="{60D39B4A-8FE8-486E-988E-F2437FEAB6CF}" type="parTrans" cxnId="{94C8BF44-2652-43C8-9594-4BD5FDF19844}">
      <dgm:prSet/>
      <dgm:spPr/>
      <dgm:t>
        <a:bodyPr/>
        <a:lstStyle/>
        <a:p>
          <a:endParaRPr lang="en-US"/>
        </a:p>
      </dgm:t>
    </dgm:pt>
    <dgm:pt modelId="{DCFF1D2F-FE20-4CC6-A28D-092F514D189E}" type="sibTrans" cxnId="{94C8BF44-2652-43C8-9594-4BD5FDF19844}">
      <dgm:prSet/>
      <dgm:spPr/>
      <dgm:t>
        <a:bodyPr/>
        <a:lstStyle/>
        <a:p>
          <a:endParaRPr lang="en-US"/>
        </a:p>
      </dgm:t>
    </dgm:pt>
    <dgm:pt modelId="{CB86821C-F6DD-44AA-A2D4-44E2A87837F1}">
      <dgm:prSet phldrT="[Text]" custT="1"/>
      <dgm:spPr/>
      <dgm:t>
        <a:bodyPr/>
        <a:lstStyle/>
        <a:p>
          <a:r>
            <a:rPr lang="en-US" sz="2000" b="1" dirty="0">
              <a:solidFill>
                <a:schemeClr val="tx1"/>
              </a:solidFill>
            </a:rPr>
            <a:t>15 HNRPs</a:t>
          </a:r>
        </a:p>
      </dgm:t>
    </dgm:pt>
    <dgm:pt modelId="{1DADE518-4286-425F-A4E0-AFE7DC946E3C}" type="parTrans" cxnId="{8A61FDBD-0DEB-4526-B658-71DEFAEB9976}">
      <dgm:prSet/>
      <dgm:spPr/>
      <dgm:t>
        <a:bodyPr/>
        <a:lstStyle/>
        <a:p>
          <a:endParaRPr lang="en-US"/>
        </a:p>
      </dgm:t>
    </dgm:pt>
    <dgm:pt modelId="{6583B884-8EBF-4E51-B8E9-EE5EB0E454BA}" type="sibTrans" cxnId="{8A61FDBD-0DEB-4526-B658-71DEFAEB9976}">
      <dgm:prSet/>
      <dgm:spPr/>
      <dgm:t>
        <a:bodyPr/>
        <a:lstStyle/>
        <a:p>
          <a:endParaRPr lang="en-US"/>
        </a:p>
      </dgm:t>
    </dgm:pt>
    <dgm:pt modelId="{3987392B-E380-4534-9457-4988E4D7BE50}">
      <dgm:prSet phldrT="[Text]"/>
      <dgm:spPr/>
      <dgm:t>
        <a:bodyPr/>
        <a:lstStyle/>
        <a:p>
          <a:r>
            <a:rPr lang="en-US" dirty="0"/>
            <a:t>Afghanistan</a:t>
          </a:r>
        </a:p>
      </dgm:t>
    </dgm:pt>
    <dgm:pt modelId="{58326705-4A3D-42B9-93D4-F4241CEACD46}" type="parTrans" cxnId="{7BB36719-0AE3-4C7E-8914-2E41903BBE65}">
      <dgm:prSet/>
      <dgm:spPr/>
      <dgm:t>
        <a:bodyPr/>
        <a:lstStyle/>
        <a:p>
          <a:endParaRPr lang="en-US"/>
        </a:p>
      </dgm:t>
    </dgm:pt>
    <dgm:pt modelId="{B644B0D2-4A46-4019-BCEE-1633574AA907}" type="sibTrans" cxnId="{7BB36719-0AE3-4C7E-8914-2E41903BBE65}">
      <dgm:prSet/>
      <dgm:spPr/>
      <dgm:t>
        <a:bodyPr/>
        <a:lstStyle/>
        <a:p>
          <a:endParaRPr lang="en-US"/>
        </a:p>
      </dgm:t>
    </dgm:pt>
    <dgm:pt modelId="{23D49055-3ACE-458E-888A-EF01E0D12C08}">
      <dgm:prSet phldrT="[Text]"/>
      <dgm:spPr/>
      <dgm:t>
        <a:bodyPr/>
        <a:lstStyle/>
        <a:p>
          <a:r>
            <a:rPr lang="en-US" dirty="0"/>
            <a:t>Cameroon</a:t>
          </a:r>
        </a:p>
      </dgm:t>
    </dgm:pt>
    <dgm:pt modelId="{19AA6F9F-3529-43C0-8A81-49D491009CAC}" type="parTrans" cxnId="{CD0E7FD6-5315-470E-961A-0F1FF28653A1}">
      <dgm:prSet/>
      <dgm:spPr/>
      <dgm:t>
        <a:bodyPr/>
        <a:lstStyle/>
        <a:p>
          <a:endParaRPr lang="en-US"/>
        </a:p>
      </dgm:t>
    </dgm:pt>
    <dgm:pt modelId="{F6D98878-8AA5-496C-82A1-53F300602A3A}" type="sibTrans" cxnId="{CD0E7FD6-5315-470E-961A-0F1FF28653A1}">
      <dgm:prSet/>
      <dgm:spPr/>
      <dgm:t>
        <a:bodyPr/>
        <a:lstStyle/>
        <a:p>
          <a:endParaRPr lang="en-US"/>
        </a:p>
      </dgm:t>
    </dgm:pt>
    <dgm:pt modelId="{CEECA1D8-FA8F-4438-9562-D5272C7CB993}">
      <dgm:prSet phldrT="[Text]"/>
      <dgm:spPr/>
      <dgm:t>
        <a:bodyPr/>
        <a:lstStyle/>
        <a:p>
          <a:r>
            <a:rPr lang="en-US" dirty="0"/>
            <a:t>CAR</a:t>
          </a:r>
        </a:p>
      </dgm:t>
    </dgm:pt>
    <dgm:pt modelId="{39FD2C57-4BE0-4366-A594-94CBCDE2EEDD}" type="parTrans" cxnId="{AB821D28-1087-4A17-BF8C-3B0D635BD88C}">
      <dgm:prSet/>
      <dgm:spPr/>
      <dgm:t>
        <a:bodyPr/>
        <a:lstStyle/>
        <a:p>
          <a:endParaRPr lang="en-US"/>
        </a:p>
      </dgm:t>
    </dgm:pt>
    <dgm:pt modelId="{E0717AC8-B0B5-47E0-8FBE-3D065AEA8AAE}" type="sibTrans" cxnId="{AB821D28-1087-4A17-BF8C-3B0D635BD88C}">
      <dgm:prSet/>
      <dgm:spPr/>
      <dgm:t>
        <a:bodyPr/>
        <a:lstStyle/>
        <a:p>
          <a:endParaRPr lang="en-US"/>
        </a:p>
      </dgm:t>
    </dgm:pt>
    <dgm:pt modelId="{D68842BA-5E24-4C2D-9C18-E25FC686BAEA}">
      <dgm:prSet phldrT="[Text]"/>
      <dgm:spPr/>
      <dgm:t>
        <a:bodyPr/>
        <a:lstStyle/>
        <a:p>
          <a:r>
            <a:rPr lang="en-US" dirty="0"/>
            <a:t>DR Congo</a:t>
          </a:r>
        </a:p>
      </dgm:t>
    </dgm:pt>
    <dgm:pt modelId="{DE87BBB3-7C41-4153-82B3-FCB40FDD6BF3}" type="parTrans" cxnId="{B8C1BD04-8B4B-4CD2-ABB1-15B3736E3DEA}">
      <dgm:prSet/>
      <dgm:spPr/>
      <dgm:t>
        <a:bodyPr/>
        <a:lstStyle/>
        <a:p>
          <a:endParaRPr lang="en-US"/>
        </a:p>
      </dgm:t>
    </dgm:pt>
    <dgm:pt modelId="{FD52BE5D-6EBB-49E6-A1BC-41CED2F0236B}" type="sibTrans" cxnId="{B8C1BD04-8B4B-4CD2-ABB1-15B3736E3DEA}">
      <dgm:prSet/>
      <dgm:spPr/>
      <dgm:t>
        <a:bodyPr/>
        <a:lstStyle/>
        <a:p>
          <a:endParaRPr lang="en-US"/>
        </a:p>
      </dgm:t>
    </dgm:pt>
    <dgm:pt modelId="{77891885-1404-4BA9-89F6-8D283BA1117D}">
      <dgm:prSet phldrT="[Text]"/>
      <dgm:spPr/>
      <dgm:t>
        <a:bodyPr/>
        <a:lstStyle/>
        <a:p>
          <a:r>
            <a:rPr lang="en-US" dirty="0"/>
            <a:t>El Salvador</a:t>
          </a:r>
        </a:p>
      </dgm:t>
    </dgm:pt>
    <dgm:pt modelId="{0220939C-FBBD-43DC-A6F8-B58BC90300C3}" type="parTrans" cxnId="{4B8BD2DC-A44B-41DA-BD6B-B7525AAAFE68}">
      <dgm:prSet/>
      <dgm:spPr/>
      <dgm:t>
        <a:bodyPr/>
        <a:lstStyle/>
        <a:p>
          <a:endParaRPr lang="en-US"/>
        </a:p>
      </dgm:t>
    </dgm:pt>
    <dgm:pt modelId="{0DFA2A01-1A34-4FCE-8C6E-DA60CF5677BF}" type="sibTrans" cxnId="{4B8BD2DC-A44B-41DA-BD6B-B7525AAAFE68}">
      <dgm:prSet/>
      <dgm:spPr/>
      <dgm:t>
        <a:bodyPr/>
        <a:lstStyle/>
        <a:p>
          <a:endParaRPr lang="en-US"/>
        </a:p>
      </dgm:t>
    </dgm:pt>
    <dgm:pt modelId="{6D9631A8-94C1-4F5E-A548-343DD790573F}">
      <dgm:prSet phldrT="[Text]"/>
      <dgm:spPr/>
      <dgm:t>
        <a:bodyPr/>
        <a:lstStyle/>
        <a:p>
          <a:r>
            <a:rPr lang="en-US" dirty="0"/>
            <a:t>Ethiopia</a:t>
          </a:r>
        </a:p>
      </dgm:t>
    </dgm:pt>
    <dgm:pt modelId="{57CFC6F0-74E4-46A8-851A-543C580E4287}" type="parTrans" cxnId="{B137CE75-B276-4A97-8DD7-032C0A560E2F}">
      <dgm:prSet/>
      <dgm:spPr/>
      <dgm:t>
        <a:bodyPr/>
        <a:lstStyle/>
        <a:p>
          <a:endParaRPr lang="en-US"/>
        </a:p>
      </dgm:t>
    </dgm:pt>
    <dgm:pt modelId="{D4BE0D2F-018F-4DE9-84CD-0AE4534C5397}" type="sibTrans" cxnId="{B137CE75-B276-4A97-8DD7-032C0A560E2F}">
      <dgm:prSet/>
      <dgm:spPr/>
      <dgm:t>
        <a:bodyPr/>
        <a:lstStyle/>
        <a:p>
          <a:endParaRPr lang="en-US"/>
        </a:p>
      </dgm:t>
    </dgm:pt>
    <dgm:pt modelId="{E5583DA0-DD36-49F5-BB07-25E9AB8942A8}">
      <dgm:prSet phldrT="[Text]"/>
      <dgm:spPr/>
      <dgm:t>
        <a:bodyPr/>
        <a:lstStyle/>
        <a:p>
          <a:r>
            <a:rPr lang="en-US" dirty="0"/>
            <a:t>Guatemala</a:t>
          </a:r>
        </a:p>
      </dgm:t>
    </dgm:pt>
    <dgm:pt modelId="{0D1D2729-8AA0-42DA-9E6B-A30B6125E5BA}" type="parTrans" cxnId="{A1945E36-027F-443B-8202-4C20EFB88253}">
      <dgm:prSet/>
      <dgm:spPr/>
      <dgm:t>
        <a:bodyPr/>
        <a:lstStyle/>
        <a:p>
          <a:endParaRPr lang="en-US"/>
        </a:p>
      </dgm:t>
    </dgm:pt>
    <dgm:pt modelId="{DB161739-63E7-431E-B3BE-84D5E32692E9}" type="sibTrans" cxnId="{A1945E36-027F-443B-8202-4C20EFB88253}">
      <dgm:prSet/>
      <dgm:spPr/>
      <dgm:t>
        <a:bodyPr/>
        <a:lstStyle/>
        <a:p>
          <a:endParaRPr lang="en-US"/>
        </a:p>
      </dgm:t>
    </dgm:pt>
    <dgm:pt modelId="{78E04DE9-6C35-4D67-BD9C-C80FC9D57D76}">
      <dgm:prSet phldrT="[Text]"/>
      <dgm:spPr/>
      <dgm:t>
        <a:bodyPr/>
        <a:lstStyle/>
        <a:p>
          <a:r>
            <a:rPr lang="en-US" dirty="0"/>
            <a:t>Nigeria</a:t>
          </a:r>
        </a:p>
      </dgm:t>
    </dgm:pt>
    <dgm:pt modelId="{FF30C8D5-F7CB-46DE-9A38-1019435295CB}" type="parTrans" cxnId="{2D10F8F4-623E-4F64-A529-B1233C576713}">
      <dgm:prSet/>
      <dgm:spPr/>
      <dgm:t>
        <a:bodyPr/>
        <a:lstStyle/>
        <a:p>
          <a:endParaRPr lang="en-US"/>
        </a:p>
      </dgm:t>
    </dgm:pt>
    <dgm:pt modelId="{FC668E84-58C6-496F-8B76-18F58DE82946}" type="sibTrans" cxnId="{2D10F8F4-623E-4F64-A529-B1233C576713}">
      <dgm:prSet/>
      <dgm:spPr/>
      <dgm:t>
        <a:bodyPr/>
        <a:lstStyle/>
        <a:p>
          <a:endParaRPr lang="en-US"/>
        </a:p>
      </dgm:t>
    </dgm:pt>
    <dgm:pt modelId="{22E8278B-D50B-44C0-9354-C4FFC03E7BA1}">
      <dgm:prSet phldrT="[Text]"/>
      <dgm:spPr/>
      <dgm:t>
        <a:bodyPr/>
        <a:lstStyle/>
        <a:p>
          <a:r>
            <a:rPr lang="en-US" dirty="0"/>
            <a:t>Syria </a:t>
          </a:r>
        </a:p>
      </dgm:t>
    </dgm:pt>
    <dgm:pt modelId="{5B3249AA-7B11-401A-807D-540560B6F8CF}" type="parTrans" cxnId="{E9182E45-4818-404D-B047-59405C876E69}">
      <dgm:prSet/>
      <dgm:spPr/>
      <dgm:t>
        <a:bodyPr/>
        <a:lstStyle/>
        <a:p>
          <a:endParaRPr lang="en-US"/>
        </a:p>
      </dgm:t>
    </dgm:pt>
    <dgm:pt modelId="{F6066CAA-34FD-40B4-9F71-3CC358E4322E}" type="sibTrans" cxnId="{E9182E45-4818-404D-B047-59405C876E69}">
      <dgm:prSet/>
      <dgm:spPr/>
      <dgm:t>
        <a:bodyPr/>
        <a:lstStyle/>
        <a:p>
          <a:endParaRPr lang="en-US"/>
        </a:p>
      </dgm:t>
    </dgm:pt>
    <dgm:pt modelId="{12570332-6603-4B96-965A-D76C843EC966}">
      <dgm:prSet phldrT="[Text]"/>
      <dgm:spPr/>
      <dgm:t>
        <a:bodyPr/>
        <a:lstStyle/>
        <a:p>
          <a:r>
            <a:rPr lang="en-US" dirty="0"/>
            <a:t>Yemen</a:t>
          </a:r>
        </a:p>
      </dgm:t>
    </dgm:pt>
    <dgm:pt modelId="{B0FB2196-51A4-4973-BF26-746DD88C04FA}" type="parTrans" cxnId="{69FD318F-7361-442B-94DE-D16C3E59FA3B}">
      <dgm:prSet/>
      <dgm:spPr/>
      <dgm:t>
        <a:bodyPr/>
        <a:lstStyle/>
        <a:p>
          <a:endParaRPr lang="en-US"/>
        </a:p>
      </dgm:t>
    </dgm:pt>
    <dgm:pt modelId="{59EB9922-C7B8-4AB3-A04D-31462EB1D4DB}" type="sibTrans" cxnId="{69FD318F-7361-442B-94DE-D16C3E59FA3B}">
      <dgm:prSet/>
      <dgm:spPr/>
      <dgm:t>
        <a:bodyPr/>
        <a:lstStyle/>
        <a:p>
          <a:endParaRPr lang="en-US"/>
        </a:p>
      </dgm:t>
    </dgm:pt>
    <dgm:pt modelId="{270C88D5-B8F7-4026-9B69-D009DE28AC5D}">
      <dgm:prSet phldrT="[Text]"/>
      <dgm:spPr/>
      <dgm:t>
        <a:bodyPr/>
        <a:lstStyle/>
        <a:p>
          <a:r>
            <a:rPr lang="en-US" dirty="0"/>
            <a:t>Chad</a:t>
          </a:r>
        </a:p>
      </dgm:t>
    </dgm:pt>
    <dgm:pt modelId="{876D34BF-7B0F-4322-B68F-1C220C600A4F}" type="parTrans" cxnId="{2066EDF5-C9FA-4575-A1FA-1104E132AB9F}">
      <dgm:prSet/>
      <dgm:spPr/>
      <dgm:t>
        <a:bodyPr/>
        <a:lstStyle/>
        <a:p>
          <a:endParaRPr lang="en-US"/>
        </a:p>
      </dgm:t>
    </dgm:pt>
    <dgm:pt modelId="{E851AA70-8994-4F6F-9163-8BE090D38990}" type="sibTrans" cxnId="{2066EDF5-C9FA-4575-A1FA-1104E132AB9F}">
      <dgm:prSet/>
      <dgm:spPr/>
      <dgm:t>
        <a:bodyPr/>
        <a:lstStyle/>
        <a:p>
          <a:endParaRPr lang="en-US"/>
        </a:p>
      </dgm:t>
    </dgm:pt>
    <dgm:pt modelId="{F616E291-8C90-4B38-9B25-BC2268052EB5}">
      <dgm:prSet phldrT="[Text]"/>
      <dgm:spPr/>
      <dgm:t>
        <a:bodyPr/>
        <a:lstStyle/>
        <a:p>
          <a:r>
            <a:rPr lang="en-US" dirty="0"/>
            <a:t>Haiti</a:t>
          </a:r>
        </a:p>
      </dgm:t>
    </dgm:pt>
    <dgm:pt modelId="{5F94E6EB-6A6F-4E66-B4AE-8D34B2730BF3}" type="parTrans" cxnId="{74CFB3CE-649D-4BC2-979D-72CABAF68023}">
      <dgm:prSet/>
      <dgm:spPr/>
      <dgm:t>
        <a:bodyPr/>
        <a:lstStyle/>
        <a:p>
          <a:endParaRPr lang="en-US"/>
        </a:p>
      </dgm:t>
    </dgm:pt>
    <dgm:pt modelId="{AA744EA6-D4A7-4343-B930-7B83CF01701F}" type="sibTrans" cxnId="{74CFB3CE-649D-4BC2-979D-72CABAF68023}">
      <dgm:prSet/>
      <dgm:spPr/>
      <dgm:t>
        <a:bodyPr/>
        <a:lstStyle/>
        <a:p>
          <a:endParaRPr lang="en-US"/>
        </a:p>
      </dgm:t>
    </dgm:pt>
    <dgm:pt modelId="{33939A9D-3A8E-4CC1-BFD8-3DDB85876984}">
      <dgm:prSet phldrT="[Text]"/>
      <dgm:spPr/>
      <dgm:t>
        <a:bodyPr/>
        <a:lstStyle/>
        <a:p>
          <a:r>
            <a:rPr lang="en-US" dirty="0"/>
            <a:t>Honduras</a:t>
          </a:r>
        </a:p>
      </dgm:t>
    </dgm:pt>
    <dgm:pt modelId="{07C7D6D2-B722-4E00-9E51-1B1E3E79AE7B}" type="parTrans" cxnId="{2A4FB6C9-2815-4D28-AAD5-B9F205EA0EAD}">
      <dgm:prSet/>
      <dgm:spPr/>
      <dgm:t>
        <a:bodyPr/>
        <a:lstStyle/>
        <a:p>
          <a:endParaRPr lang="en-US"/>
        </a:p>
      </dgm:t>
    </dgm:pt>
    <dgm:pt modelId="{58ADA12F-30E7-418E-B7A7-94B074C71A93}" type="sibTrans" cxnId="{2A4FB6C9-2815-4D28-AAD5-B9F205EA0EAD}">
      <dgm:prSet/>
      <dgm:spPr/>
      <dgm:t>
        <a:bodyPr/>
        <a:lstStyle/>
        <a:p>
          <a:endParaRPr lang="en-US"/>
        </a:p>
      </dgm:t>
    </dgm:pt>
    <dgm:pt modelId="{695E0DD4-BAEE-4D7B-825E-A21E7280B5BC}">
      <dgm:prSet phldrT="[Text]"/>
      <dgm:spPr/>
      <dgm:t>
        <a:bodyPr/>
        <a:lstStyle/>
        <a:p>
          <a:r>
            <a:rPr lang="en-US" dirty="0"/>
            <a:t>Mali</a:t>
          </a:r>
        </a:p>
      </dgm:t>
    </dgm:pt>
    <dgm:pt modelId="{E60BB02F-909F-47F2-B3E9-D5BFE615F392}" type="parTrans" cxnId="{4842F6AF-D0A1-4DCA-BC3A-75ED9C8332D0}">
      <dgm:prSet/>
      <dgm:spPr/>
      <dgm:t>
        <a:bodyPr/>
        <a:lstStyle/>
        <a:p>
          <a:endParaRPr lang="en-US"/>
        </a:p>
      </dgm:t>
    </dgm:pt>
    <dgm:pt modelId="{49BF140B-4C82-4071-92C7-A6684172C889}" type="sibTrans" cxnId="{4842F6AF-D0A1-4DCA-BC3A-75ED9C8332D0}">
      <dgm:prSet/>
      <dgm:spPr/>
      <dgm:t>
        <a:bodyPr/>
        <a:lstStyle/>
        <a:p>
          <a:endParaRPr lang="en-US"/>
        </a:p>
      </dgm:t>
    </dgm:pt>
    <dgm:pt modelId="{F0492ED5-65D5-4D34-B674-9D1917FD5695}">
      <dgm:prSet phldrT="[Text]"/>
      <dgm:spPr/>
      <dgm:t>
        <a:bodyPr/>
        <a:lstStyle/>
        <a:p>
          <a:r>
            <a:rPr lang="en-US" dirty="0"/>
            <a:t>Mozambique</a:t>
          </a:r>
        </a:p>
      </dgm:t>
    </dgm:pt>
    <dgm:pt modelId="{D529AFCE-3EB9-4D95-9D61-B36DD1CBC095}" type="parTrans" cxnId="{5020907E-9E2D-466C-A573-8611BF453BB7}">
      <dgm:prSet/>
      <dgm:spPr/>
      <dgm:t>
        <a:bodyPr/>
        <a:lstStyle/>
        <a:p>
          <a:endParaRPr lang="en-US"/>
        </a:p>
      </dgm:t>
    </dgm:pt>
    <dgm:pt modelId="{2A63EF8A-69D6-4BAC-9A40-3E8FEDD56798}" type="sibTrans" cxnId="{5020907E-9E2D-466C-A573-8611BF453BB7}">
      <dgm:prSet/>
      <dgm:spPr/>
      <dgm:t>
        <a:bodyPr/>
        <a:lstStyle/>
        <a:p>
          <a:endParaRPr lang="en-US"/>
        </a:p>
      </dgm:t>
    </dgm:pt>
    <dgm:pt modelId="{768CE95D-8F83-49CF-BBBF-0212C59221CE}">
      <dgm:prSet phldrT="[Text]"/>
      <dgm:spPr/>
      <dgm:t>
        <a:bodyPr/>
        <a:lstStyle/>
        <a:p>
          <a:r>
            <a:rPr lang="en-US" dirty="0"/>
            <a:t>Myanmar</a:t>
          </a:r>
        </a:p>
      </dgm:t>
    </dgm:pt>
    <dgm:pt modelId="{3732F42A-31D3-4AB3-9BFA-938967A93F63}" type="parTrans" cxnId="{BD7073D8-EDCD-4D79-9045-866EDD03A09C}">
      <dgm:prSet/>
      <dgm:spPr/>
      <dgm:t>
        <a:bodyPr/>
        <a:lstStyle/>
        <a:p>
          <a:endParaRPr lang="en-US"/>
        </a:p>
      </dgm:t>
    </dgm:pt>
    <dgm:pt modelId="{DFFD78BC-CAE4-4AE9-96C4-31FF883B62D8}" type="sibTrans" cxnId="{BD7073D8-EDCD-4D79-9045-866EDD03A09C}">
      <dgm:prSet/>
      <dgm:spPr/>
      <dgm:t>
        <a:bodyPr/>
        <a:lstStyle/>
        <a:p>
          <a:endParaRPr lang="en-US"/>
        </a:p>
      </dgm:t>
    </dgm:pt>
    <dgm:pt modelId="{06890A6E-6D31-48B4-96FA-7773155BE800}">
      <dgm:prSet phldrT="[Text]"/>
      <dgm:spPr/>
      <dgm:t>
        <a:bodyPr/>
        <a:lstStyle/>
        <a:p>
          <a:r>
            <a:rPr lang="en-US" dirty="0"/>
            <a:t>Niger</a:t>
          </a:r>
        </a:p>
      </dgm:t>
    </dgm:pt>
    <dgm:pt modelId="{63095D3B-3B68-4839-8449-61B44BD0083B}" type="parTrans" cxnId="{FEBF3042-9FAD-4EBB-9828-B39C280A58A7}">
      <dgm:prSet/>
      <dgm:spPr/>
      <dgm:t>
        <a:bodyPr/>
        <a:lstStyle/>
        <a:p>
          <a:endParaRPr lang="en-US"/>
        </a:p>
      </dgm:t>
    </dgm:pt>
    <dgm:pt modelId="{DEBC48C8-0FC9-4642-AA34-EA59889C77E5}" type="sibTrans" cxnId="{FEBF3042-9FAD-4EBB-9828-B39C280A58A7}">
      <dgm:prSet/>
      <dgm:spPr/>
      <dgm:t>
        <a:bodyPr/>
        <a:lstStyle/>
        <a:p>
          <a:endParaRPr lang="en-US"/>
        </a:p>
      </dgm:t>
    </dgm:pt>
    <dgm:pt modelId="{608F29B4-F07C-408E-A089-F0091B5DF557}">
      <dgm:prSet phldrT="[Text]"/>
      <dgm:spPr/>
      <dgm:t>
        <a:bodyPr/>
        <a:lstStyle/>
        <a:p>
          <a:r>
            <a:rPr lang="en-US" dirty="0"/>
            <a:t>Somalia</a:t>
          </a:r>
        </a:p>
      </dgm:t>
    </dgm:pt>
    <dgm:pt modelId="{6BC037B4-D862-4A49-90A5-B0AB3DD8C2EB}" type="parTrans" cxnId="{71CFD592-B6FC-4DC0-B05F-6E8EC23915D0}">
      <dgm:prSet/>
      <dgm:spPr/>
      <dgm:t>
        <a:bodyPr/>
        <a:lstStyle/>
        <a:p>
          <a:endParaRPr lang="en-US"/>
        </a:p>
      </dgm:t>
    </dgm:pt>
    <dgm:pt modelId="{FE36B9E9-853E-40B9-A9B2-523C12B68392}" type="sibTrans" cxnId="{71CFD592-B6FC-4DC0-B05F-6E8EC23915D0}">
      <dgm:prSet/>
      <dgm:spPr/>
      <dgm:t>
        <a:bodyPr/>
        <a:lstStyle/>
        <a:p>
          <a:endParaRPr lang="en-US"/>
        </a:p>
      </dgm:t>
    </dgm:pt>
    <dgm:pt modelId="{5E06D36A-6832-4098-B200-1E313B082EF2}">
      <dgm:prSet phldrT="[Text]"/>
      <dgm:spPr/>
      <dgm:t>
        <a:bodyPr/>
        <a:lstStyle/>
        <a:p>
          <a:r>
            <a:rPr lang="en-US" dirty="0"/>
            <a:t>South Sudan</a:t>
          </a:r>
        </a:p>
      </dgm:t>
    </dgm:pt>
    <dgm:pt modelId="{780F9BE5-DD10-47B8-B71F-4C43D94FD7C6}" type="parTrans" cxnId="{D43866DA-98B7-4805-94AB-C8F8EE369D66}">
      <dgm:prSet/>
      <dgm:spPr/>
      <dgm:t>
        <a:bodyPr/>
        <a:lstStyle/>
        <a:p>
          <a:endParaRPr lang="en-US"/>
        </a:p>
      </dgm:t>
    </dgm:pt>
    <dgm:pt modelId="{AA450A5D-CD2B-41E1-96DE-A641E4FAADA3}" type="sibTrans" cxnId="{D43866DA-98B7-4805-94AB-C8F8EE369D66}">
      <dgm:prSet/>
      <dgm:spPr/>
      <dgm:t>
        <a:bodyPr/>
        <a:lstStyle/>
        <a:p>
          <a:endParaRPr lang="en-US"/>
        </a:p>
      </dgm:t>
    </dgm:pt>
    <dgm:pt modelId="{302B854D-4FF0-44AD-A2F7-75E4E9191367}">
      <dgm:prSet phldrT="[Text]"/>
      <dgm:spPr/>
      <dgm:t>
        <a:bodyPr/>
        <a:lstStyle/>
        <a:p>
          <a:r>
            <a:rPr lang="en-US" dirty="0"/>
            <a:t>Sudan </a:t>
          </a:r>
        </a:p>
      </dgm:t>
    </dgm:pt>
    <dgm:pt modelId="{CC7C6F80-AA39-4D72-90FA-183792611840}" type="parTrans" cxnId="{B3F7C6EA-AED9-4645-99F0-C7AB0C802E90}">
      <dgm:prSet/>
      <dgm:spPr/>
      <dgm:t>
        <a:bodyPr/>
        <a:lstStyle/>
        <a:p>
          <a:endParaRPr lang="en-US"/>
        </a:p>
      </dgm:t>
    </dgm:pt>
    <dgm:pt modelId="{1883E8AD-54B9-4384-AE6F-FF619C8F8592}" type="sibTrans" cxnId="{B3F7C6EA-AED9-4645-99F0-C7AB0C802E90}">
      <dgm:prSet/>
      <dgm:spPr/>
      <dgm:t>
        <a:bodyPr/>
        <a:lstStyle/>
        <a:p>
          <a:endParaRPr lang="en-US"/>
        </a:p>
      </dgm:t>
    </dgm:pt>
    <dgm:pt modelId="{9FFABD80-40C9-42AE-A61D-2BAD4800DA7B}">
      <dgm:prSet phldrT="[Text]"/>
      <dgm:spPr/>
      <dgm:t>
        <a:bodyPr/>
        <a:lstStyle/>
        <a:p>
          <a:r>
            <a:rPr lang="en-US" dirty="0"/>
            <a:t>Ukraine</a:t>
          </a:r>
        </a:p>
      </dgm:t>
    </dgm:pt>
    <dgm:pt modelId="{4949E74D-3B1D-4199-8296-EAC9DE5AB6DA}" type="parTrans" cxnId="{A771C8ED-CA59-47D2-8A7F-F624D1EA5B41}">
      <dgm:prSet/>
      <dgm:spPr/>
      <dgm:t>
        <a:bodyPr/>
        <a:lstStyle/>
        <a:p>
          <a:endParaRPr lang="en-US"/>
        </a:p>
      </dgm:t>
    </dgm:pt>
    <dgm:pt modelId="{A3A5D633-DCE5-4DDD-8011-49EB70AC52D0}" type="sibTrans" cxnId="{A771C8ED-CA59-47D2-8A7F-F624D1EA5B41}">
      <dgm:prSet/>
      <dgm:spPr/>
      <dgm:t>
        <a:bodyPr/>
        <a:lstStyle/>
        <a:p>
          <a:endParaRPr lang="en-US"/>
        </a:p>
      </dgm:t>
    </dgm:pt>
    <dgm:pt modelId="{555EFDD2-35CE-4AE8-8157-65070A40F19B}">
      <dgm:prSet custT="1"/>
      <dgm:spPr/>
      <dgm:t>
        <a:bodyPr/>
        <a:lstStyle/>
        <a:p>
          <a:r>
            <a:rPr lang="en-US" sz="2000" b="1" dirty="0">
              <a:solidFill>
                <a:schemeClr val="tx1"/>
              </a:solidFill>
            </a:rPr>
            <a:t>Inter-agency collaboration</a:t>
          </a:r>
        </a:p>
      </dgm:t>
    </dgm:pt>
    <dgm:pt modelId="{64F08C9F-2E7C-45D8-AD79-FF0B4103B420}" type="parTrans" cxnId="{53802EF0-6FCE-4629-870C-88DC7433D0F4}">
      <dgm:prSet/>
      <dgm:spPr/>
      <dgm:t>
        <a:bodyPr/>
        <a:lstStyle/>
        <a:p>
          <a:endParaRPr lang="en-US"/>
        </a:p>
      </dgm:t>
    </dgm:pt>
    <dgm:pt modelId="{A8D113B6-36A3-4441-A28B-9FBF4C711601}" type="sibTrans" cxnId="{53802EF0-6FCE-4629-870C-88DC7433D0F4}">
      <dgm:prSet/>
      <dgm:spPr/>
      <dgm:t>
        <a:bodyPr/>
        <a:lstStyle/>
        <a:p>
          <a:endParaRPr lang="en-US"/>
        </a:p>
      </dgm:t>
    </dgm:pt>
    <dgm:pt modelId="{742FBAEE-7A5A-405F-9F49-222CB574C42D}">
      <dgm:prSet/>
      <dgm:spPr/>
      <dgm:t>
        <a:bodyPr/>
        <a:lstStyle/>
        <a:p>
          <a:r>
            <a:rPr lang="en-US" dirty="0"/>
            <a:t>OCHA</a:t>
          </a:r>
        </a:p>
      </dgm:t>
    </dgm:pt>
    <dgm:pt modelId="{1509E654-A193-4555-B376-A02B0E56BA25}" type="parTrans" cxnId="{7351E56E-71BB-437E-A29D-B3A6DE67305C}">
      <dgm:prSet/>
      <dgm:spPr/>
      <dgm:t>
        <a:bodyPr/>
        <a:lstStyle/>
        <a:p>
          <a:endParaRPr lang="en-US"/>
        </a:p>
      </dgm:t>
    </dgm:pt>
    <dgm:pt modelId="{3ED399D7-3804-41B6-8073-163492FDC2B7}" type="sibTrans" cxnId="{7351E56E-71BB-437E-A29D-B3A6DE67305C}">
      <dgm:prSet/>
      <dgm:spPr/>
      <dgm:t>
        <a:bodyPr/>
        <a:lstStyle/>
        <a:p>
          <a:endParaRPr lang="en-US"/>
        </a:p>
      </dgm:t>
    </dgm:pt>
    <dgm:pt modelId="{C04F81D9-3688-4074-8949-601003AF92CF}">
      <dgm:prSet/>
      <dgm:spPr/>
      <dgm:t>
        <a:bodyPr/>
        <a:lstStyle/>
        <a:p>
          <a:r>
            <a:rPr lang="en-US" dirty="0"/>
            <a:t>CBM- International</a:t>
          </a:r>
        </a:p>
      </dgm:t>
    </dgm:pt>
    <dgm:pt modelId="{5C5A9296-F9CA-4980-AD8F-ADFE51A8B129}" type="parTrans" cxnId="{529AFDAD-211B-4672-8162-8A70FF90E821}">
      <dgm:prSet/>
      <dgm:spPr/>
      <dgm:t>
        <a:bodyPr/>
        <a:lstStyle/>
        <a:p>
          <a:endParaRPr lang="en-US"/>
        </a:p>
      </dgm:t>
    </dgm:pt>
    <dgm:pt modelId="{673386DE-3F2F-4A36-ACA3-A4A258DB3F7B}" type="sibTrans" cxnId="{529AFDAD-211B-4672-8162-8A70FF90E821}">
      <dgm:prSet/>
      <dgm:spPr/>
      <dgm:t>
        <a:bodyPr/>
        <a:lstStyle/>
        <a:p>
          <a:endParaRPr lang="en-US"/>
        </a:p>
      </dgm:t>
    </dgm:pt>
    <dgm:pt modelId="{F6736C15-540F-4900-A5A7-28A20CAD41E6}">
      <dgm:prSet/>
      <dgm:spPr/>
      <dgm:t>
        <a:bodyPr/>
        <a:lstStyle/>
        <a:p>
          <a:r>
            <a:rPr lang="en-US" dirty="0"/>
            <a:t>UNHCR</a:t>
          </a:r>
        </a:p>
      </dgm:t>
    </dgm:pt>
    <dgm:pt modelId="{4AA3B2C2-42E7-42F2-88E3-D776F0AC2D13}" type="parTrans" cxnId="{BF30C2D0-8620-40CA-9335-FC052463EEE3}">
      <dgm:prSet/>
      <dgm:spPr/>
      <dgm:t>
        <a:bodyPr/>
        <a:lstStyle/>
        <a:p>
          <a:endParaRPr lang="en-US"/>
        </a:p>
      </dgm:t>
    </dgm:pt>
    <dgm:pt modelId="{2BD3B781-3591-4842-ADAD-838E1FCFF6B9}" type="sibTrans" cxnId="{BF30C2D0-8620-40CA-9335-FC052463EEE3}">
      <dgm:prSet/>
      <dgm:spPr/>
      <dgm:t>
        <a:bodyPr/>
        <a:lstStyle/>
        <a:p>
          <a:endParaRPr lang="en-US"/>
        </a:p>
      </dgm:t>
    </dgm:pt>
    <dgm:pt modelId="{A1B77DA8-4921-4520-BDDE-0D4288CFC071}">
      <dgm:prSet/>
      <dgm:spPr/>
      <dgm:t>
        <a:bodyPr/>
        <a:lstStyle/>
        <a:p>
          <a:r>
            <a:rPr lang="en-US" dirty="0"/>
            <a:t>IOM</a:t>
          </a:r>
        </a:p>
      </dgm:t>
    </dgm:pt>
    <dgm:pt modelId="{5F0CBCF7-F441-4489-983D-54DB8C8870C5}" type="parTrans" cxnId="{1BDC007E-5D85-4DEB-B196-688E38FBE7F6}">
      <dgm:prSet/>
      <dgm:spPr/>
      <dgm:t>
        <a:bodyPr/>
        <a:lstStyle/>
        <a:p>
          <a:endParaRPr lang="en-US"/>
        </a:p>
      </dgm:t>
    </dgm:pt>
    <dgm:pt modelId="{46E5F297-4B2B-4E1E-9B9F-91B733051F22}" type="sibTrans" cxnId="{1BDC007E-5D85-4DEB-B196-688E38FBE7F6}">
      <dgm:prSet/>
      <dgm:spPr/>
      <dgm:t>
        <a:bodyPr/>
        <a:lstStyle/>
        <a:p>
          <a:endParaRPr lang="en-US"/>
        </a:p>
      </dgm:t>
    </dgm:pt>
    <dgm:pt modelId="{CCEF59EF-742A-4C62-ADF0-934FECE532A0}">
      <dgm:prSet/>
      <dgm:spPr/>
      <dgm:t>
        <a:bodyPr/>
        <a:lstStyle/>
        <a:p>
          <a:r>
            <a:rPr lang="en-US" dirty="0"/>
            <a:t>Global Education Cluster</a:t>
          </a:r>
        </a:p>
      </dgm:t>
    </dgm:pt>
    <dgm:pt modelId="{875B1C4C-9DAD-42AB-AD1A-59173A2BEA02}" type="parTrans" cxnId="{C1BB45E1-2B3F-413F-9308-1B6C0D6F41F7}">
      <dgm:prSet/>
      <dgm:spPr/>
      <dgm:t>
        <a:bodyPr/>
        <a:lstStyle/>
        <a:p>
          <a:endParaRPr lang="en-US"/>
        </a:p>
      </dgm:t>
    </dgm:pt>
    <dgm:pt modelId="{FBA76177-430D-4F80-A61D-5E82CA21A751}" type="sibTrans" cxnId="{C1BB45E1-2B3F-413F-9308-1B6C0D6F41F7}">
      <dgm:prSet/>
      <dgm:spPr/>
      <dgm:t>
        <a:bodyPr/>
        <a:lstStyle/>
        <a:p>
          <a:endParaRPr lang="en-US"/>
        </a:p>
      </dgm:t>
    </dgm:pt>
    <dgm:pt modelId="{4BFCEB5B-B461-4955-B53A-49C87428AD99}">
      <dgm:prSet/>
      <dgm:spPr/>
      <dgm:t>
        <a:bodyPr/>
        <a:lstStyle/>
        <a:p>
          <a:r>
            <a:rPr lang="en-US" dirty="0"/>
            <a:t>Global Protection Cluster</a:t>
          </a:r>
        </a:p>
      </dgm:t>
    </dgm:pt>
    <dgm:pt modelId="{930E5427-B164-4596-8007-49CC4AB82952}" type="parTrans" cxnId="{0C74FFC4-35BC-473B-8C87-ECC79339988F}">
      <dgm:prSet/>
      <dgm:spPr/>
      <dgm:t>
        <a:bodyPr/>
        <a:lstStyle/>
        <a:p>
          <a:endParaRPr lang="en-US"/>
        </a:p>
      </dgm:t>
    </dgm:pt>
    <dgm:pt modelId="{0114061B-FD7E-4A10-BCE8-4AE058B26AE3}" type="sibTrans" cxnId="{0C74FFC4-35BC-473B-8C87-ECC79339988F}">
      <dgm:prSet/>
      <dgm:spPr/>
      <dgm:t>
        <a:bodyPr/>
        <a:lstStyle/>
        <a:p>
          <a:endParaRPr lang="en-US"/>
        </a:p>
      </dgm:t>
    </dgm:pt>
    <dgm:pt modelId="{EE1B331F-2E6F-4728-AAB6-AB1EE1190536}">
      <dgm:prSet/>
      <dgm:spPr/>
      <dgm:t>
        <a:bodyPr/>
        <a:lstStyle/>
        <a:p>
          <a:r>
            <a:rPr lang="en-US" dirty="0"/>
            <a:t>WFP </a:t>
          </a:r>
        </a:p>
      </dgm:t>
    </dgm:pt>
    <dgm:pt modelId="{CB133D3A-DBFB-447D-B5C1-F1FF208D58F5}" type="parTrans" cxnId="{8ACDC216-1279-419E-AE98-C7DD1C6F0971}">
      <dgm:prSet/>
      <dgm:spPr/>
      <dgm:t>
        <a:bodyPr/>
        <a:lstStyle/>
        <a:p>
          <a:endParaRPr lang="en-US"/>
        </a:p>
      </dgm:t>
    </dgm:pt>
    <dgm:pt modelId="{07BB9B2E-BF06-4F26-96C1-670BB51F9A09}" type="sibTrans" cxnId="{8ACDC216-1279-419E-AE98-C7DD1C6F0971}">
      <dgm:prSet/>
      <dgm:spPr/>
      <dgm:t>
        <a:bodyPr/>
        <a:lstStyle/>
        <a:p>
          <a:endParaRPr lang="en-US"/>
        </a:p>
      </dgm:t>
    </dgm:pt>
    <dgm:pt modelId="{A7F763A7-5A16-4951-A445-76890BFDDCC3}">
      <dgm:prSet/>
      <dgm:spPr/>
      <dgm:t>
        <a:bodyPr/>
        <a:lstStyle/>
        <a:p>
          <a:r>
            <a:rPr lang="en-US" dirty="0"/>
            <a:t>Trinity College Dublin</a:t>
          </a:r>
        </a:p>
      </dgm:t>
    </dgm:pt>
    <dgm:pt modelId="{4A3BA797-0A9C-480B-AC20-727934C8CB94}" type="parTrans" cxnId="{E2EDB424-084F-4E57-B781-771733EF0756}">
      <dgm:prSet/>
      <dgm:spPr/>
      <dgm:t>
        <a:bodyPr/>
        <a:lstStyle/>
        <a:p>
          <a:endParaRPr lang="en-US"/>
        </a:p>
      </dgm:t>
    </dgm:pt>
    <dgm:pt modelId="{5096191E-9AEA-4594-9C61-2B6E394C6323}" type="sibTrans" cxnId="{E2EDB424-084F-4E57-B781-771733EF0756}">
      <dgm:prSet/>
      <dgm:spPr/>
      <dgm:t>
        <a:bodyPr/>
        <a:lstStyle/>
        <a:p>
          <a:endParaRPr lang="en-US"/>
        </a:p>
      </dgm:t>
    </dgm:pt>
    <dgm:pt modelId="{885C250C-D17D-4756-9903-A8AEA3352849}">
      <dgm:prSet/>
      <dgm:spPr/>
      <dgm:t>
        <a:bodyPr/>
        <a:lstStyle/>
        <a:p>
          <a:r>
            <a:rPr lang="en-US" dirty="0"/>
            <a:t>Impact Initiatives</a:t>
          </a:r>
        </a:p>
      </dgm:t>
    </dgm:pt>
    <dgm:pt modelId="{C4D87A94-AF0C-4A54-8791-D28E6D596608}" type="parTrans" cxnId="{401FA80D-448C-4ACA-A76A-D98108FA9AAD}">
      <dgm:prSet/>
      <dgm:spPr/>
      <dgm:t>
        <a:bodyPr/>
        <a:lstStyle/>
        <a:p>
          <a:endParaRPr lang="en-US"/>
        </a:p>
      </dgm:t>
    </dgm:pt>
    <dgm:pt modelId="{71E0421E-3EEA-43BB-9B7E-EBDD7FEF1CDD}" type="sibTrans" cxnId="{401FA80D-448C-4ACA-A76A-D98108FA9AAD}">
      <dgm:prSet/>
      <dgm:spPr/>
      <dgm:t>
        <a:bodyPr/>
        <a:lstStyle/>
        <a:p>
          <a:endParaRPr lang="en-US"/>
        </a:p>
      </dgm:t>
    </dgm:pt>
    <dgm:pt modelId="{79AEA853-FB40-4433-A9BA-1651779E9F09}">
      <dgm:prSet/>
      <dgm:spPr/>
      <dgm:t>
        <a:bodyPr/>
        <a:lstStyle/>
        <a:p>
          <a:r>
            <a:rPr lang="en-US" dirty="0"/>
            <a:t>Coordinated by UNICEF, with:</a:t>
          </a:r>
        </a:p>
      </dgm:t>
    </dgm:pt>
    <dgm:pt modelId="{657C8933-8B9E-4A59-AD7F-05A2F50778A4}" type="parTrans" cxnId="{F2DE8875-3B8C-460E-9DDD-1724EDDCF151}">
      <dgm:prSet/>
      <dgm:spPr/>
      <dgm:t>
        <a:bodyPr/>
        <a:lstStyle/>
        <a:p>
          <a:endParaRPr lang="en-US"/>
        </a:p>
      </dgm:t>
    </dgm:pt>
    <dgm:pt modelId="{3B6D970E-1425-4401-8101-B0DA1D1744B5}" type="sibTrans" cxnId="{F2DE8875-3B8C-460E-9DDD-1724EDDCF151}">
      <dgm:prSet/>
      <dgm:spPr/>
      <dgm:t>
        <a:bodyPr/>
        <a:lstStyle/>
        <a:p>
          <a:endParaRPr lang="en-US"/>
        </a:p>
      </dgm:t>
    </dgm:pt>
    <dgm:pt modelId="{556C3C7B-330D-4035-A05C-5FF8380B6A4D}" type="pres">
      <dgm:prSet presAssocID="{07B1A73E-6F09-4A0C-88B9-1B6292981852}" presName="Name0" presStyleCnt="0">
        <dgm:presLayoutVars>
          <dgm:dir/>
          <dgm:animLvl val="lvl"/>
          <dgm:resizeHandles val="exact"/>
        </dgm:presLayoutVars>
      </dgm:prSet>
      <dgm:spPr/>
    </dgm:pt>
    <dgm:pt modelId="{743A4BF0-F669-4670-81C1-6F37F1F0BF04}" type="pres">
      <dgm:prSet presAssocID="{B00A0F40-B618-4D8F-954A-18D84B0829DD}" presName="composite" presStyleCnt="0"/>
      <dgm:spPr/>
    </dgm:pt>
    <dgm:pt modelId="{76811143-F4D5-423B-AA64-F775897FB14F}" type="pres">
      <dgm:prSet presAssocID="{B00A0F40-B618-4D8F-954A-18D84B0829DD}" presName="parTx" presStyleLbl="alignNode1" presStyleIdx="0" presStyleCnt="3" custScaleX="57598">
        <dgm:presLayoutVars>
          <dgm:chMax val="0"/>
          <dgm:chPref val="0"/>
          <dgm:bulletEnabled val="1"/>
        </dgm:presLayoutVars>
      </dgm:prSet>
      <dgm:spPr/>
    </dgm:pt>
    <dgm:pt modelId="{A7A373AC-71A1-4D65-B6FA-7420AA7AFA3E}" type="pres">
      <dgm:prSet presAssocID="{B00A0F40-B618-4D8F-954A-18D84B0829DD}" presName="desTx" presStyleLbl="alignAccFollowNode1" presStyleIdx="0" presStyleCnt="3" custScaleX="57357">
        <dgm:presLayoutVars>
          <dgm:bulletEnabled val="1"/>
        </dgm:presLayoutVars>
      </dgm:prSet>
      <dgm:spPr/>
    </dgm:pt>
    <dgm:pt modelId="{5068F807-6352-4633-81E4-C533D9AEA904}" type="pres">
      <dgm:prSet presAssocID="{FA99458D-9508-44D9-B7E4-48D97E34560F}" presName="space" presStyleCnt="0"/>
      <dgm:spPr/>
    </dgm:pt>
    <dgm:pt modelId="{647C1851-8727-45A8-88B9-DA8C643BD48C}" type="pres">
      <dgm:prSet presAssocID="{CB86821C-F6DD-44AA-A2D4-44E2A87837F1}" presName="composite" presStyleCnt="0"/>
      <dgm:spPr/>
    </dgm:pt>
    <dgm:pt modelId="{C2EDB66F-6BCB-46DF-84EE-37F1F8B6F909}" type="pres">
      <dgm:prSet presAssocID="{CB86821C-F6DD-44AA-A2D4-44E2A87837F1}" presName="parTx" presStyleLbl="alignNode1" presStyleIdx="1" presStyleCnt="3" custScaleX="54562">
        <dgm:presLayoutVars>
          <dgm:chMax val="0"/>
          <dgm:chPref val="0"/>
          <dgm:bulletEnabled val="1"/>
        </dgm:presLayoutVars>
      </dgm:prSet>
      <dgm:spPr/>
    </dgm:pt>
    <dgm:pt modelId="{05DE2B15-AA76-4B3A-8E37-1C94A3357AB7}" type="pres">
      <dgm:prSet presAssocID="{CB86821C-F6DD-44AA-A2D4-44E2A87837F1}" presName="desTx" presStyleLbl="alignAccFollowNode1" presStyleIdx="1" presStyleCnt="3" custScaleX="54262">
        <dgm:presLayoutVars>
          <dgm:bulletEnabled val="1"/>
        </dgm:presLayoutVars>
      </dgm:prSet>
      <dgm:spPr/>
    </dgm:pt>
    <dgm:pt modelId="{70E9C6AC-74D1-4F4F-A531-DE82DFD6B680}" type="pres">
      <dgm:prSet presAssocID="{6583B884-8EBF-4E51-B8E9-EE5EB0E454BA}" presName="space" presStyleCnt="0"/>
      <dgm:spPr/>
    </dgm:pt>
    <dgm:pt modelId="{E40C3EB6-513E-4DCB-8E44-283F98C86D66}" type="pres">
      <dgm:prSet presAssocID="{555EFDD2-35CE-4AE8-8157-65070A40F19B}" presName="composite" presStyleCnt="0"/>
      <dgm:spPr/>
    </dgm:pt>
    <dgm:pt modelId="{78E84491-728D-4990-9F78-DF6F87CE913A}" type="pres">
      <dgm:prSet presAssocID="{555EFDD2-35CE-4AE8-8157-65070A40F19B}" presName="parTx" presStyleLbl="alignNode1" presStyleIdx="2" presStyleCnt="3" custLinFactNeighborX="47" custLinFactNeighborY="-4314">
        <dgm:presLayoutVars>
          <dgm:chMax val="0"/>
          <dgm:chPref val="0"/>
          <dgm:bulletEnabled val="1"/>
        </dgm:presLayoutVars>
      </dgm:prSet>
      <dgm:spPr/>
    </dgm:pt>
    <dgm:pt modelId="{CA17FADB-D187-4BC1-918A-D85BAF14783E}" type="pres">
      <dgm:prSet presAssocID="{555EFDD2-35CE-4AE8-8157-65070A40F19B}" presName="desTx" presStyleLbl="alignAccFollowNode1" presStyleIdx="2" presStyleCnt="3">
        <dgm:presLayoutVars>
          <dgm:bulletEnabled val="1"/>
        </dgm:presLayoutVars>
      </dgm:prSet>
      <dgm:spPr/>
    </dgm:pt>
  </dgm:ptLst>
  <dgm:cxnLst>
    <dgm:cxn modelId="{B8C1BD04-8B4B-4CD2-ABB1-15B3736E3DEA}" srcId="{B00A0F40-B618-4D8F-954A-18D84B0829DD}" destId="{D68842BA-5E24-4C2D-9C18-E25FC686BAEA}" srcOrd="3" destOrd="0" parTransId="{DE87BBB3-7C41-4153-82B3-FCB40FDD6BF3}" sibTransId="{FD52BE5D-6EBB-49E6-A1BC-41CED2F0236B}"/>
    <dgm:cxn modelId="{BA2C6105-5686-4593-9726-096FA3DB7447}" type="presOf" srcId="{CB86821C-F6DD-44AA-A2D4-44E2A87837F1}" destId="{C2EDB66F-6BCB-46DF-84EE-37F1F8B6F909}" srcOrd="0" destOrd="0" presId="urn:microsoft.com/office/officeart/2005/8/layout/hList1"/>
    <dgm:cxn modelId="{87B9E706-CB7E-464C-B53A-4A03493E0A3D}" type="presOf" srcId="{06890A6E-6D31-48B4-96FA-7773155BE800}" destId="{05DE2B15-AA76-4B3A-8E37-1C94A3357AB7}" srcOrd="0" destOrd="7" presId="urn:microsoft.com/office/officeart/2005/8/layout/hList1"/>
    <dgm:cxn modelId="{3DB2AA0A-98D9-4F28-B946-04C567816189}" type="presOf" srcId="{D68842BA-5E24-4C2D-9C18-E25FC686BAEA}" destId="{A7A373AC-71A1-4D65-B6FA-7420AA7AFA3E}" srcOrd="0" destOrd="3" presId="urn:microsoft.com/office/officeart/2005/8/layout/hList1"/>
    <dgm:cxn modelId="{29C9100C-5ED1-4336-BA32-45634EFCBD25}" type="presOf" srcId="{768CE95D-8F83-49CF-BBBF-0212C59221CE}" destId="{05DE2B15-AA76-4B3A-8E37-1C94A3357AB7}" srcOrd="0" destOrd="6" presId="urn:microsoft.com/office/officeart/2005/8/layout/hList1"/>
    <dgm:cxn modelId="{401FA80D-448C-4ACA-A76A-D98108FA9AAD}" srcId="{555EFDD2-35CE-4AE8-8157-65070A40F19B}" destId="{885C250C-D17D-4756-9903-A8AEA3352849}" srcOrd="4" destOrd="0" parTransId="{C4D87A94-AF0C-4A54-8791-D28E6D596608}" sibTransId="{71E0421E-3EEA-43BB-9B7E-EBDD7FEF1CDD}"/>
    <dgm:cxn modelId="{4E13730E-6FB4-4404-A6BF-6EAB743504D9}" type="presOf" srcId="{302B854D-4FF0-44AD-A2F7-75E4E9191367}" destId="{05DE2B15-AA76-4B3A-8E37-1C94A3357AB7}" srcOrd="0" destOrd="10" presId="urn:microsoft.com/office/officeart/2005/8/layout/hList1"/>
    <dgm:cxn modelId="{24680A12-13C5-45D9-B029-C6C5C8B8F166}" type="presOf" srcId="{3987392B-E380-4534-9457-4988E4D7BE50}" destId="{05DE2B15-AA76-4B3A-8E37-1C94A3357AB7}" srcOrd="0" destOrd="0" presId="urn:microsoft.com/office/officeart/2005/8/layout/hList1"/>
    <dgm:cxn modelId="{98C66813-1420-4D1D-9F90-09D5CB7725BE}" type="presOf" srcId="{F616E291-8C90-4B38-9B25-BC2268052EB5}" destId="{05DE2B15-AA76-4B3A-8E37-1C94A3357AB7}" srcOrd="0" destOrd="2" presId="urn:microsoft.com/office/officeart/2005/8/layout/hList1"/>
    <dgm:cxn modelId="{8ACDC216-1279-419E-AE98-C7DD1C6F0971}" srcId="{555EFDD2-35CE-4AE8-8157-65070A40F19B}" destId="{EE1B331F-2E6F-4728-AAB6-AB1EE1190536}" srcOrd="9" destOrd="0" parTransId="{CB133D3A-DBFB-447D-B5C1-F1FF208D58F5}" sibTransId="{07BB9B2E-BF06-4F26-96C1-670BB51F9A09}"/>
    <dgm:cxn modelId="{7BB36719-0AE3-4C7E-8914-2E41903BBE65}" srcId="{CB86821C-F6DD-44AA-A2D4-44E2A87837F1}" destId="{3987392B-E380-4534-9457-4988E4D7BE50}" srcOrd="0" destOrd="0" parTransId="{58326705-4A3D-42B9-93D4-F4241CEACD46}" sibTransId="{B644B0D2-4A46-4019-BCEE-1633574AA907}"/>
    <dgm:cxn modelId="{97029619-39B0-4360-98B8-D90E37699718}" srcId="{07B1A73E-6F09-4A0C-88B9-1B6292981852}" destId="{B00A0F40-B618-4D8F-954A-18D84B0829DD}" srcOrd="0" destOrd="0" parTransId="{28ABBA2B-B396-44AF-81F9-470515E6AE35}" sibTransId="{FA99458D-9508-44D9-B7E4-48D97E34560F}"/>
    <dgm:cxn modelId="{9425A11A-355D-4AD9-9454-DC4D91283636}" type="presOf" srcId="{555EFDD2-35CE-4AE8-8157-65070A40F19B}" destId="{78E84491-728D-4990-9F78-DF6F87CE913A}" srcOrd="0" destOrd="0" presId="urn:microsoft.com/office/officeart/2005/8/layout/hList1"/>
    <dgm:cxn modelId="{BA31221E-A19E-42FC-B2CC-97E2AF55A058}" type="presOf" srcId="{5E06D36A-6832-4098-B200-1E313B082EF2}" destId="{05DE2B15-AA76-4B3A-8E37-1C94A3357AB7}" srcOrd="0" destOrd="9" presId="urn:microsoft.com/office/officeart/2005/8/layout/hList1"/>
    <dgm:cxn modelId="{4BCD2D1E-E348-4D6F-9624-A81533607100}" type="presOf" srcId="{CCEF59EF-742A-4C62-ADF0-934FECE532A0}" destId="{CA17FADB-D187-4BC1-918A-D85BAF14783E}" srcOrd="0" destOrd="2" presId="urn:microsoft.com/office/officeart/2005/8/layout/hList1"/>
    <dgm:cxn modelId="{2E2D3321-77A7-422A-BEBD-A3D2BA577E9D}" type="presOf" srcId="{6D9631A8-94C1-4F5E-A548-343DD790573F}" destId="{A7A373AC-71A1-4D65-B6FA-7420AA7AFA3E}" srcOrd="0" destOrd="5" presId="urn:microsoft.com/office/officeart/2005/8/layout/hList1"/>
    <dgm:cxn modelId="{E2EDB424-084F-4E57-B781-771733EF0756}" srcId="{555EFDD2-35CE-4AE8-8157-65070A40F19B}" destId="{A7F763A7-5A16-4951-A445-76890BFDDCC3}" srcOrd="7" destOrd="0" parTransId="{4A3BA797-0A9C-480B-AC20-727934C8CB94}" sibTransId="{5096191E-9AEA-4594-9C61-2B6E394C6323}"/>
    <dgm:cxn modelId="{AB821D28-1087-4A17-BF8C-3B0D635BD88C}" srcId="{B00A0F40-B618-4D8F-954A-18D84B0829DD}" destId="{CEECA1D8-FA8F-4438-9562-D5272C7CB993}" srcOrd="2" destOrd="0" parTransId="{39FD2C57-4BE0-4366-A594-94CBCDE2EEDD}" sibTransId="{E0717AC8-B0B5-47E0-8FBE-3D065AEA8AAE}"/>
    <dgm:cxn modelId="{6771ED2A-78CE-400C-9FAD-57A151BC3886}" type="presOf" srcId="{E5583DA0-DD36-49F5-BB07-25E9AB8942A8}" destId="{A7A373AC-71A1-4D65-B6FA-7420AA7AFA3E}" srcOrd="0" destOrd="6" presId="urn:microsoft.com/office/officeart/2005/8/layout/hList1"/>
    <dgm:cxn modelId="{5645CE31-ED8B-4C29-BC51-D95106FDF806}" type="presOf" srcId="{33939A9D-3A8E-4CC1-BFD8-3DDB85876984}" destId="{05DE2B15-AA76-4B3A-8E37-1C94A3357AB7}" srcOrd="0" destOrd="3" presId="urn:microsoft.com/office/officeart/2005/8/layout/hList1"/>
    <dgm:cxn modelId="{A1945E36-027F-443B-8202-4C20EFB88253}" srcId="{B00A0F40-B618-4D8F-954A-18D84B0829DD}" destId="{E5583DA0-DD36-49F5-BB07-25E9AB8942A8}" srcOrd="6" destOrd="0" parTransId="{0D1D2729-8AA0-42DA-9E6B-A30B6125E5BA}" sibTransId="{DB161739-63E7-431E-B3BE-84D5E32692E9}"/>
    <dgm:cxn modelId="{1373863D-C056-4640-ADA3-D8391BED7DC2}" type="presOf" srcId="{F0492ED5-65D5-4D34-B674-9D1917FD5695}" destId="{05DE2B15-AA76-4B3A-8E37-1C94A3357AB7}" srcOrd="0" destOrd="5" presId="urn:microsoft.com/office/officeart/2005/8/layout/hList1"/>
    <dgm:cxn modelId="{3581465C-DC45-473E-A98A-458B2566D77F}" type="presOf" srcId="{23D49055-3ACE-458E-888A-EF01E0D12C08}" destId="{A7A373AC-71A1-4D65-B6FA-7420AA7AFA3E}" srcOrd="0" destOrd="1" presId="urn:microsoft.com/office/officeart/2005/8/layout/hList1"/>
    <dgm:cxn modelId="{2CCFF261-C1B1-4129-81A4-3D9CAADC07F8}" type="presOf" srcId="{608F29B4-F07C-408E-A089-F0091B5DF557}" destId="{05DE2B15-AA76-4B3A-8E37-1C94A3357AB7}" srcOrd="0" destOrd="8" presId="urn:microsoft.com/office/officeart/2005/8/layout/hList1"/>
    <dgm:cxn modelId="{FEBF3042-9FAD-4EBB-9828-B39C280A58A7}" srcId="{CB86821C-F6DD-44AA-A2D4-44E2A87837F1}" destId="{06890A6E-6D31-48B4-96FA-7773155BE800}" srcOrd="7" destOrd="0" parTransId="{63095D3B-3B68-4839-8449-61B44BD0083B}" sibTransId="{DEBC48C8-0FC9-4642-AA34-EA59889C77E5}"/>
    <dgm:cxn modelId="{8BD9B263-A09A-49B7-BD33-A7887A7C7EA8}" type="presOf" srcId="{77891885-1404-4BA9-89F6-8D283BA1117D}" destId="{A7A373AC-71A1-4D65-B6FA-7420AA7AFA3E}" srcOrd="0" destOrd="4" presId="urn:microsoft.com/office/officeart/2005/8/layout/hList1"/>
    <dgm:cxn modelId="{E1D4B963-128E-471C-986D-7D5898965BCE}" type="presOf" srcId="{78E04DE9-6C35-4D67-BD9C-C80FC9D57D76}" destId="{A7A373AC-71A1-4D65-B6FA-7420AA7AFA3E}" srcOrd="0" destOrd="7" presId="urn:microsoft.com/office/officeart/2005/8/layout/hList1"/>
    <dgm:cxn modelId="{94C8BF44-2652-43C8-9594-4BD5FDF19844}" srcId="{B00A0F40-B618-4D8F-954A-18D84B0829DD}" destId="{9A7F3478-7D1C-4F13-9B93-446765A34027}" srcOrd="0" destOrd="0" parTransId="{60D39B4A-8FE8-486E-988E-F2437FEAB6CF}" sibTransId="{DCFF1D2F-FE20-4CC6-A28D-092F514D189E}"/>
    <dgm:cxn modelId="{E9182E45-4818-404D-B047-59405C876E69}" srcId="{B00A0F40-B618-4D8F-954A-18D84B0829DD}" destId="{22E8278B-D50B-44C0-9354-C4FFC03E7BA1}" srcOrd="8" destOrd="0" parTransId="{5B3249AA-7B11-401A-807D-540560B6F8CF}" sibTransId="{F6066CAA-34FD-40B4-9F71-3CC358E4322E}"/>
    <dgm:cxn modelId="{26F03446-7F2F-4B83-9424-FFF348496B38}" type="presOf" srcId="{9FFABD80-40C9-42AE-A61D-2BAD4800DA7B}" destId="{05DE2B15-AA76-4B3A-8E37-1C94A3357AB7}" srcOrd="0" destOrd="11" presId="urn:microsoft.com/office/officeart/2005/8/layout/hList1"/>
    <dgm:cxn modelId="{47F66646-D92D-40E9-98B7-F3551E8E1206}" type="presOf" srcId="{B00A0F40-B618-4D8F-954A-18D84B0829DD}" destId="{76811143-F4D5-423B-AA64-F775897FB14F}" srcOrd="0" destOrd="0" presId="urn:microsoft.com/office/officeart/2005/8/layout/hList1"/>
    <dgm:cxn modelId="{1A899A46-431C-4B32-863C-E5AA358787C2}" type="presOf" srcId="{EE1B331F-2E6F-4728-AAB6-AB1EE1190536}" destId="{CA17FADB-D187-4BC1-918A-D85BAF14783E}" srcOrd="0" destOrd="9" presId="urn:microsoft.com/office/officeart/2005/8/layout/hList1"/>
    <dgm:cxn modelId="{F76AC149-4527-42BF-8899-975ED11FD1AC}" type="presOf" srcId="{885C250C-D17D-4756-9903-A8AEA3352849}" destId="{CA17FADB-D187-4BC1-918A-D85BAF14783E}" srcOrd="0" destOrd="4" presId="urn:microsoft.com/office/officeart/2005/8/layout/hList1"/>
    <dgm:cxn modelId="{419D994C-2CE3-4B4A-8ADC-80096748A53E}" type="presOf" srcId="{CEECA1D8-FA8F-4438-9562-D5272C7CB993}" destId="{A7A373AC-71A1-4D65-B6FA-7420AA7AFA3E}" srcOrd="0" destOrd="2" presId="urn:microsoft.com/office/officeart/2005/8/layout/hList1"/>
    <dgm:cxn modelId="{319B156D-98C3-48E2-96AE-444E21712D5B}" type="presOf" srcId="{C04F81D9-3688-4074-8949-601003AF92CF}" destId="{CA17FADB-D187-4BC1-918A-D85BAF14783E}" srcOrd="0" destOrd="1" presId="urn:microsoft.com/office/officeart/2005/8/layout/hList1"/>
    <dgm:cxn modelId="{7351E56E-71BB-437E-A29D-B3A6DE67305C}" srcId="{555EFDD2-35CE-4AE8-8157-65070A40F19B}" destId="{742FBAEE-7A5A-405F-9F49-222CB574C42D}" srcOrd="6" destOrd="0" parTransId="{1509E654-A193-4555-B376-A02B0E56BA25}" sibTransId="{3ED399D7-3804-41B6-8073-163492FDC2B7}"/>
    <dgm:cxn modelId="{D867B84F-246B-4640-80B2-170CC622F45E}" type="presOf" srcId="{22E8278B-D50B-44C0-9354-C4FFC03E7BA1}" destId="{A7A373AC-71A1-4D65-B6FA-7420AA7AFA3E}" srcOrd="0" destOrd="8" presId="urn:microsoft.com/office/officeart/2005/8/layout/hList1"/>
    <dgm:cxn modelId="{8BCB2454-9185-48E7-9F69-4A726A06C2F2}" type="presOf" srcId="{4BFCEB5B-B461-4955-B53A-49C87428AD99}" destId="{CA17FADB-D187-4BC1-918A-D85BAF14783E}" srcOrd="0" destOrd="3" presId="urn:microsoft.com/office/officeart/2005/8/layout/hList1"/>
    <dgm:cxn modelId="{F2DE8875-3B8C-460E-9DDD-1724EDDCF151}" srcId="{555EFDD2-35CE-4AE8-8157-65070A40F19B}" destId="{79AEA853-FB40-4433-A9BA-1651779E9F09}" srcOrd="0" destOrd="0" parTransId="{657C8933-8B9E-4A59-AD7F-05A2F50778A4}" sibTransId="{3B6D970E-1425-4401-8101-B0DA1D1744B5}"/>
    <dgm:cxn modelId="{B137CE75-B276-4A97-8DD7-032C0A560E2F}" srcId="{B00A0F40-B618-4D8F-954A-18D84B0829DD}" destId="{6D9631A8-94C1-4F5E-A548-343DD790573F}" srcOrd="5" destOrd="0" parTransId="{57CFC6F0-74E4-46A8-851A-543C580E4287}" sibTransId="{D4BE0D2F-018F-4DE9-84CD-0AE4534C5397}"/>
    <dgm:cxn modelId="{1BDC007E-5D85-4DEB-B196-688E38FBE7F6}" srcId="{555EFDD2-35CE-4AE8-8157-65070A40F19B}" destId="{A1B77DA8-4921-4520-BDDE-0D4288CFC071}" srcOrd="5" destOrd="0" parTransId="{5F0CBCF7-F441-4489-983D-54DB8C8870C5}" sibTransId="{46E5F297-4B2B-4E1E-9B9F-91B733051F22}"/>
    <dgm:cxn modelId="{5020907E-9E2D-466C-A573-8611BF453BB7}" srcId="{CB86821C-F6DD-44AA-A2D4-44E2A87837F1}" destId="{F0492ED5-65D5-4D34-B674-9D1917FD5695}" srcOrd="5" destOrd="0" parTransId="{D529AFCE-3EB9-4D95-9D61-B36DD1CBC095}" sibTransId="{2A63EF8A-69D6-4BAC-9A40-3E8FEDD56798}"/>
    <dgm:cxn modelId="{CBC29C7F-A229-48AB-A74B-F6E44B7C5870}" type="presOf" srcId="{12570332-6603-4B96-965A-D76C843EC966}" destId="{A7A373AC-71A1-4D65-B6FA-7420AA7AFA3E}" srcOrd="0" destOrd="9" presId="urn:microsoft.com/office/officeart/2005/8/layout/hList1"/>
    <dgm:cxn modelId="{4005B783-FAB2-4CA3-9296-CD197B40E2DD}" type="presOf" srcId="{F6736C15-540F-4900-A5A7-28A20CAD41E6}" destId="{CA17FADB-D187-4BC1-918A-D85BAF14783E}" srcOrd="0" destOrd="8" presId="urn:microsoft.com/office/officeart/2005/8/layout/hList1"/>
    <dgm:cxn modelId="{69FD318F-7361-442B-94DE-D16C3E59FA3B}" srcId="{B00A0F40-B618-4D8F-954A-18D84B0829DD}" destId="{12570332-6603-4B96-965A-D76C843EC966}" srcOrd="9" destOrd="0" parTransId="{B0FB2196-51A4-4973-BF26-746DD88C04FA}" sibTransId="{59EB9922-C7B8-4AB3-A04D-31462EB1D4DB}"/>
    <dgm:cxn modelId="{71CFD592-B6FC-4DC0-B05F-6E8EC23915D0}" srcId="{CB86821C-F6DD-44AA-A2D4-44E2A87837F1}" destId="{608F29B4-F07C-408E-A089-F0091B5DF557}" srcOrd="8" destOrd="0" parTransId="{6BC037B4-D862-4A49-90A5-B0AB3DD8C2EB}" sibTransId="{FE36B9E9-853E-40B9-A9B2-523C12B68392}"/>
    <dgm:cxn modelId="{CF705C96-8B9F-42E9-AC6F-DB7EAED84481}" type="presOf" srcId="{742FBAEE-7A5A-405F-9F49-222CB574C42D}" destId="{CA17FADB-D187-4BC1-918A-D85BAF14783E}" srcOrd="0" destOrd="6" presId="urn:microsoft.com/office/officeart/2005/8/layout/hList1"/>
    <dgm:cxn modelId="{A1EF039C-EF9D-497A-A911-2C41DC8D6C15}" type="presOf" srcId="{695E0DD4-BAEE-4D7B-825E-A21E7280B5BC}" destId="{05DE2B15-AA76-4B3A-8E37-1C94A3357AB7}" srcOrd="0" destOrd="4" presId="urn:microsoft.com/office/officeart/2005/8/layout/hList1"/>
    <dgm:cxn modelId="{739FF1A5-C43C-4368-B17D-9A0350C401D1}" type="presOf" srcId="{07B1A73E-6F09-4A0C-88B9-1B6292981852}" destId="{556C3C7B-330D-4035-A05C-5FF8380B6A4D}" srcOrd="0" destOrd="0" presId="urn:microsoft.com/office/officeart/2005/8/layout/hList1"/>
    <dgm:cxn modelId="{529AFDAD-211B-4672-8162-8A70FF90E821}" srcId="{555EFDD2-35CE-4AE8-8157-65070A40F19B}" destId="{C04F81D9-3688-4074-8949-601003AF92CF}" srcOrd="1" destOrd="0" parTransId="{5C5A9296-F9CA-4980-AD8F-ADFE51A8B129}" sibTransId="{673386DE-3F2F-4A36-ACA3-A4A258DB3F7B}"/>
    <dgm:cxn modelId="{4842F6AF-D0A1-4DCA-BC3A-75ED9C8332D0}" srcId="{CB86821C-F6DD-44AA-A2D4-44E2A87837F1}" destId="{695E0DD4-BAEE-4D7B-825E-A21E7280B5BC}" srcOrd="4" destOrd="0" parTransId="{E60BB02F-909F-47F2-B3E9-D5BFE615F392}" sibTransId="{49BF140B-4C82-4071-92C7-A6684172C889}"/>
    <dgm:cxn modelId="{25FFFCB5-DDD0-410E-AFF7-EAFBCB3F46FA}" type="presOf" srcId="{A1B77DA8-4921-4520-BDDE-0D4288CFC071}" destId="{CA17FADB-D187-4BC1-918A-D85BAF14783E}" srcOrd="0" destOrd="5" presId="urn:microsoft.com/office/officeart/2005/8/layout/hList1"/>
    <dgm:cxn modelId="{8A61FDBD-0DEB-4526-B658-71DEFAEB9976}" srcId="{07B1A73E-6F09-4A0C-88B9-1B6292981852}" destId="{CB86821C-F6DD-44AA-A2D4-44E2A87837F1}" srcOrd="1" destOrd="0" parTransId="{1DADE518-4286-425F-A4E0-AFE7DC946E3C}" sibTransId="{6583B884-8EBF-4E51-B8E9-EE5EB0E454BA}"/>
    <dgm:cxn modelId="{0C74FFC4-35BC-473B-8C87-ECC79339988F}" srcId="{555EFDD2-35CE-4AE8-8157-65070A40F19B}" destId="{4BFCEB5B-B461-4955-B53A-49C87428AD99}" srcOrd="3" destOrd="0" parTransId="{930E5427-B164-4596-8007-49CC4AB82952}" sibTransId="{0114061B-FD7E-4A10-BCE8-4AE058B26AE3}"/>
    <dgm:cxn modelId="{2A4FB6C9-2815-4D28-AAD5-B9F205EA0EAD}" srcId="{CB86821C-F6DD-44AA-A2D4-44E2A87837F1}" destId="{33939A9D-3A8E-4CC1-BFD8-3DDB85876984}" srcOrd="3" destOrd="0" parTransId="{07C7D6D2-B722-4E00-9E51-1B1E3E79AE7B}" sibTransId="{58ADA12F-30E7-418E-B7A7-94B074C71A93}"/>
    <dgm:cxn modelId="{644727CC-5E53-4422-918E-ECBE8DCA4473}" type="presOf" srcId="{A7F763A7-5A16-4951-A445-76890BFDDCC3}" destId="{CA17FADB-D187-4BC1-918A-D85BAF14783E}" srcOrd="0" destOrd="7" presId="urn:microsoft.com/office/officeart/2005/8/layout/hList1"/>
    <dgm:cxn modelId="{74CFB3CE-649D-4BC2-979D-72CABAF68023}" srcId="{CB86821C-F6DD-44AA-A2D4-44E2A87837F1}" destId="{F616E291-8C90-4B38-9B25-BC2268052EB5}" srcOrd="2" destOrd="0" parTransId="{5F94E6EB-6A6F-4E66-B4AE-8D34B2730BF3}" sibTransId="{AA744EA6-D4A7-4343-B930-7B83CF01701F}"/>
    <dgm:cxn modelId="{BF30C2D0-8620-40CA-9335-FC052463EEE3}" srcId="{555EFDD2-35CE-4AE8-8157-65070A40F19B}" destId="{F6736C15-540F-4900-A5A7-28A20CAD41E6}" srcOrd="8" destOrd="0" parTransId="{4AA3B2C2-42E7-42F2-88E3-D776F0AC2D13}" sibTransId="{2BD3B781-3591-4842-ADAD-838E1FCFF6B9}"/>
    <dgm:cxn modelId="{CD0E7FD6-5315-470E-961A-0F1FF28653A1}" srcId="{B00A0F40-B618-4D8F-954A-18D84B0829DD}" destId="{23D49055-3ACE-458E-888A-EF01E0D12C08}" srcOrd="1" destOrd="0" parTransId="{19AA6F9F-3529-43C0-8A81-49D491009CAC}" sibTransId="{F6D98878-8AA5-496C-82A1-53F300602A3A}"/>
    <dgm:cxn modelId="{BD7073D8-EDCD-4D79-9045-866EDD03A09C}" srcId="{CB86821C-F6DD-44AA-A2D4-44E2A87837F1}" destId="{768CE95D-8F83-49CF-BBBF-0212C59221CE}" srcOrd="6" destOrd="0" parTransId="{3732F42A-31D3-4AB3-9BFA-938967A93F63}" sibTransId="{DFFD78BC-CAE4-4AE9-96C4-31FF883B62D8}"/>
    <dgm:cxn modelId="{D43866DA-98B7-4805-94AB-C8F8EE369D66}" srcId="{CB86821C-F6DD-44AA-A2D4-44E2A87837F1}" destId="{5E06D36A-6832-4098-B200-1E313B082EF2}" srcOrd="9" destOrd="0" parTransId="{780F9BE5-DD10-47B8-B71F-4C43D94FD7C6}" sibTransId="{AA450A5D-CD2B-41E1-96DE-A641E4FAADA3}"/>
    <dgm:cxn modelId="{317150DB-1384-4C1E-9C94-D02A2034FAE6}" type="presOf" srcId="{270C88D5-B8F7-4026-9B69-D009DE28AC5D}" destId="{05DE2B15-AA76-4B3A-8E37-1C94A3357AB7}" srcOrd="0" destOrd="1" presId="urn:microsoft.com/office/officeart/2005/8/layout/hList1"/>
    <dgm:cxn modelId="{4B8BD2DC-A44B-41DA-BD6B-B7525AAAFE68}" srcId="{B00A0F40-B618-4D8F-954A-18D84B0829DD}" destId="{77891885-1404-4BA9-89F6-8D283BA1117D}" srcOrd="4" destOrd="0" parTransId="{0220939C-FBBD-43DC-A6F8-B58BC90300C3}" sibTransId="{0DFA2A01-1A34-4FCE-8C6E-DA60CF5677BF}"/>
    <dgm:cxn modelId="{C1BB45E1-2B3F-413F-9308-1B6C0D6F41F7}" srcId="{555EFDD2-35CE-4AE8-8157-65070A40F19B}" destId="{CCEF59EF-742A-4C62-ADF0-934FECE532A0}" srcOrd="2" destOrd="0" parTransId="{875B1C4C-9DAD-42AB-AD1A-59173A2BEA02}" sibTransId="{FBA76177-430D-4F80-A61D-5E82CA21A751}"/>
    <dgm:cxn modelId="{E3EC7CEA-D226-4475-B6A3-FACC32AED19C}" type="presOf" srcId="{79AEA853-FB40-4433-A9BA-1651779E9F09}" destId="{CA17FADB-D187-4BC1-918A-D85BAF14783E}" srcOrd="0" destOrd="0" presId="urn:microsoft.com/office/officeart/2005/8/layout/hList1"/>
    <dgm:cxn modelId="{B3F7C6EA-AED9-4645-99F0-C7AB0C802E90}" srcId="{CB86821C-F6DD-44AA-A2D4-44E2A87837F1}" destId="{302B854D-4FF0-44AD-A2F7-75E4E9191367}" srcOrd="10" destOrd="0" parTransId="{CC7C6F80-AA39-4D72-90FA-183792611840}" sibTransId="{1883E8AD-54B9-4384-AE6F-FF619C8F8592}"/>
    <dgm:cxn modelId="{A771C8ED-CA59-47D2-8A7F-F624D1EA5B41}" srcId="{CB86821C-F6DD-44AA-A2D4-44E2A87837F1}" destId="{9FFABD80-40C9-42AE-A61D-2BAD4800DA7B}" srcOrd="11" destOrd="0" parTransId="{4949E74D-3B1D-4199-8296-EAC9DE5AB6DA}" sibTransId="{A3A5D633-DCE5-4DDD-8011-49EB70AC52D0}"/>
    <dgm:cxn modelId="{B49D40EE-23CF-4C12-9A2B-65BFC5F4158F}" type="presOf" srcId="{9A7F3478-7D1C-4F13-9B93-446765A34027}" destId="{A7A373AC-71A1-4D65-B6FA-7420AA7AFA3E}" srcOrd="0" destOrd="0" presId="urn:microsoft.com/office/officeart/2005/8/layout/hList1"/>
    <dgm:cxn modelId="{53802EF0-6FCE-4629-870C-88DC7433D0F4}" srcId="{07B1A73E-6F09-4A0C-88B9-1B6292981852}" destId="{555EFDD2-35CE-4AE8-8157-65070A40F19B}" srcOrd="2" destOrd="0" parTransId="{64F08C9F-2E7C-45D8-AD79-FF0B4103B420}" sibTransId="{A8D113B6-36A3-4441-A28B-9FBF4C711601}"/>
    <dgm:cxn modelId="{2D10F8F4-623E-4F64-A529-B1233C576713}" srcId="{B00A0F40-B618-4D8F-954A-18D84B0829DD}" destId="{78E04DE9-6C35-4D67-BD9C-C80FC9D57D76}" srcOrd="7" destOrd="0" parTransId="{FF30C8D5-F7CB-46DE-9A38-1019435295CB}" sibTransId="{FC668E84-58C6-496F-8B76-18F58DE82946}"/>
    <dgm:cxn modelId="{2066EDF5-C9FA-4575-A1FA-1104E132AB9F}" srcId="{CB86821C-F6DD-44AA-A2D4-44E2A87837F1}" destId="{270C88D5-B8F7-4026-9B69-D009DE28AC5D}" srcOrd="1" destOrd="0" parTransId="{876D34BF-7B0F-4322-B68F-1C220C600A4F}" sibTransId="{E851AA70-8994-4F6F-9163-8BE090D38990}"/>
    <dgm:cxn modelId="{D71D9C82-5947-4993-9339-B3AA5AE211F0}" type="presParOf" srcId="{556C3C7B-330D-4035-A05C-5FF8380B6A4D}" destId="{743A4BF0-F669-4670-81C1-6F37F1F0BF04}" srcOrd="0" destOrd="0" presId="urn:microsoft.com/office/officeart/2005/8/layout/hList1"/>
    <dgm:cxn modelId="{D507E16E-5CDB-444F-B06F-970ACA70BFC6}" type="presParOf" srcId="{743A4BF0-F669-4670-81C1-6F37F1F0BF04}" destId="{76811143-F4D5-423B-AA64-F775897FB14F}" srcOrd="0" destOrd="0" presId="urn:microsoft.com/office/officeart/2005/8/layout/hList1"/>
    <dgm:cxn modelId="{69C48BA8-D0EA-4450-9E85-8AD6B602EA24}" type="presParOf" srcId="{743A4BF0-F669-4670-81C1-6F37F1F0BF04}" destId="{A7A373AC-71A1-4D65-B6FA-7420AA7AFA3E}" srcOrd="1" destOrd="0" presId="urn:microsoft.com/office/officeart/2005/8/layout/hList1"/>
    <dgm:cxn modelId="{F090CC48-8D78-4F52-A253-E8DBD71674F4}" type="presParOf" srcId="{556C3C7B-330D-4035-A05C-5FF8380B6A4D}" destId="{5068F807-6352-4633-81E4-C533D9AEA904}" srcOrd="1" destOrd="0" presId="urn:microsoft.com/office/officeart/2005/8/layout/hList1"/>
    <dgm:cxn modelId="{9E5E2D3A-0345-4C4A-A1BB-D0514D645395}" type="presParOf" srcId="{556C3C7B-330D-4035-A05C-5FF8380B6A4D}" destId="{647C1851-8727-45A8-88B9-DA8C643BD48C}" srcOrd="2" destOrd="0" presId="urn:microsoft.com/office/officeart/2005/8/layout/hList1"/>
    <dgm:cxn modelId="{CC7377F9-B792-4F8C-B8C5-B17588921181}" type="presParOf" srcId="{647C1851-8727-45A8-88B9-DA8C643BD48C}" destId="{C2EDB66F-6BCB-46DF-84EE-37F1F8B6F909}" srcOrd="0" destOrd="0" presId="urn:microsoft.com/office/officeart/2005/8/layout/hList1"/>
    <dgm:cxn modelId="{74F4C6D9-235C-4BEB-9360-E2C79EDB95B3}" type="presParOf" srcId="{647C1851-8727-45A8-88B9-DA8C643BD48C}" destId="{05DE2B15-AA76-4B3A-8E37-1C94A3357AB7}" srcOrd="1" destOrd="0" presId="urn:microsoft.com/office/officeart/2005/8/layout/hList1"/>
    <dgm:cxn modelId="{E2A0EBAF-593E-440D-B10B-BCD819993A0D}" type="presParOf" srcId="{556C3C7B-330D-4035-A05C-5FF8380B6A4D}" destId="{70E9C6AC-74D1-4F4F-A531-DE82DFD6B680}" srcOrd="3" destOrd="0" presId="urn:microsoft.com/office/officeart/2005/8/layout/hList1"/>
    <dgm:cxn modelId="{4E1AF7C1-B9F5-4087-BC30-2B909E86E76B}" type="presParOf" srcId="{556C3C7B-330D-4035-A05C-5FF8380B6A4D}" destId="{E40C3EB6-513E-4DCB-8E44-283F98C86D66}" srcOrd="4" destOrd="0" presId="urn:microsoft.com/office/officeart/2005/8/layout/hList1"/>
    <dgm:cxn modelId="{AD2F83F5-5BA2-4336-8EE5-055F7A6D66F6}" type="presParOf" srcId="{E40C3EB6-513E-4DCB-8E44-283F98C86D66}" destId="{78E84491-728D-4990-9F78-DF6F87CE913A}" srcOrd="0" destOrd="0" presId="urn:microsoft.com/office/officeart/2005/8/layout/hList1"/>
    <dgm:cxn modelId="{7EAFEA93-2FF8-4AE4-B415-37996B9CD7B8}" type="presParOf" srcId="{E40C3EB6-513E-4DCB-8E44-283F98C86D66}" destId="{CA17FADB-D187-4BC1-918A-D85BAF14783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93C4BA-9F8E-41E1-8EE8-8EFBD381427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E8072D9-0BB1-476E-A763-8005DC558E8A}">
      <dgm:prSet/>
      <dgm:spPr/>
      <dgm:t>
        <a:bodyPr/>
        <a:lstStyle/>
        <a:p>
          <a:r>
            <a:rPr lang="en-US" dirty="0"/>
            <a:t>2022- Development of guidance with REACH- use of Washington Group Questions in MSNAs</a:t>
          </a:r>
        </a:p>
      </dgm:t>
    </dgm:pt>
    <dgm:pt modelId="{280A3F80-BFE1-41D2-807A-5462C782AE0F}" type="parTrans" cxnId="{FAD2EC11-F74C-473F-96A8-777E458992BB}">
      <dgm:prSet/>
      <dgm:spPr/>
      <dgm:t>
        <a:bodyPr/>
        <a:lstStyle/>
        <a:p>
          <a:endParaRPr lang="en-US"/>
        </a:p>
      </dgm:t>
    </dgm:pt>
    <dgm:pt modelId="{350111ED-6A3D-490F-8999-588666B3855F}" type="sibTrans" cxnId="{FAD2EC11-F74C-473F-96A8-777E458992BB}">
      <dgm:prSet/>
      <dgm:spPr/>
      <dgm:t>
        <a:bodyPr/>
        <a:lstStyle/>
        <a:p>
          <a:endParaRPr lang="en-US"/>
        </a:p>
      </dgm:t>
    </dgm:pt>
    <dgm:pt modelId="{8DE019AA-0953-479E-8E6F-ADC8068FA82C}">
      <dgm:prSet/>
      <dgm:spPr/>
      <dgm:t>
        <a:bodyPr/>
        <a:lstStyle/>
        <a:p>
          <a:r>
            <a:rPr lang="en-US" dirty="0"/>
            <a:t>In 2018, no HNOs provided a disaggregated PIN. In 2023, 91% of HNOs disaggregated PIN by disability</a:t>
          </a:r>
        </a:p>
      </dgm:t>
    </dgm:pt>
    <dgm:pt modelId="{3B5A434D-7977-4652-9F04-78AB31634BFF}" type="parTrans" cxnId="{3C3963F0-2B57-4AC4-8FE4-FF03FC6B5588}">
      <dgm:prSet/>
      <dgm:spPr/>
      <dgm:t>
        <a:bodyPr/>
        <a:lstStyle/>
        <a:p>
          <a:endParaRPr lang="en-US"/>
        </a:p>
      </dgm:t>
    </dgm:pt>
    <dgm:pt modelId="{DA6C96D1-392C-4088-B79B-718069A597D6}" type="sibTrans" cxnId="{3C3963F0-2B57-4AC4-8FE4-FF03FC6B5588}">
      <dgm:prSet/>
      <dgm:spPr/>
      <dgm:t>
        <a:bodyPr/>
        <a:lstStyle/>
        <a:p>
          <a:endParaRPr lang="en-US"/>
        </a:p>
      </dgm:t>
    </dgm:pt>
    <dgm:pt modelId="{8BCBD958-70FF-40BE-AB2A-85F7316D70AF}">
      <dgm:prSet/>
      <dgm:spPr/>
      <dgm:t>
        <a:bodyPr/>
        <a:lstStyle/>
        <a:p>
          <a:r>
            <a:rPr lang="en-US" dirty="0"/>
            <a:t>In 2018, 17% of HNOs provided a description of the needs of persons with disabilities. In 2023, 82% provided a comprehensive description </a:t>
          </a:r>
        </a:p>
      </dgm:t>
    </dgm:pt>
    <dgm:pt modelId="{F4F020CD-65D3-43D6-BA4A-1C4D2D09AA44}" type="parTrans" cxnId="{F4459A61-A24A-409D-A2A5-32B9FC0415C7}">
      <dgm:prSet/>
      <dgm:spPr/>
      <dgm:t>
        <a:bodyPr/>
        <a:lstStyle/>
        <a:p>
          <a:endParaRPr lang="en-US"/>
        </a:p>
      </dgm:t>
    </dgm:pt>
    <dgm:pt modelId="{3DBDC237-6DFB-4F1B-BD6D-3BD399E4B6DE}" type="sibTrans" cxnId="{F4459A61-A24A-409D-A2A5-32B9FC0415C7}">
      <dgm:prSet/>
      <dgm:spPr/>
      <dgm:t>
        <a:bodyPr/>
        <a:lstStyle/>
        <a:p>
          <a:endParaRPr lang="en-US"/>
        </a:p>
      </dgm:t>
    </dgm:pt>
    <dgm:pt modelId="{BDF971F5-C108-4E49-961C-6F07C9714196}">
      <dgm:prSet/>
      <dgm:spPr/>
      <dgm:t>
        <a:bodyPr/>
        <a:lstStyle/>
        <a:p>
          <a:r>
            <a:rPr lang="en-US" dirty="0"/>
            <a:t>In 2023, 84% of HNOs addressed disability inclusion in 5 or more cluster chapters</a:t>
          </a:r>
        </a:p>
      </dgm:t>
    </dgm:pt>
    <dgm:pt modelId="{D1CFC266-098D-4F54-A7AF-6EDD19A5EA65}" type="parTrans" cxnId="{996A3F46-DA2A-47F3-8205-ED02A6609408}">
      <dgm:prSet/>
      <dgm:spPr/>
      <dgm:t>
        <a:bodyPr/>
        <a:lstStyle/>
        <a:p>
          <a:endParaRPr lang="en-US"/>
        </a:p>
      </dgm:t>
    </dgm:pt>
    <dgm:pt modelId="{82E26FC0-DC02-4580-A8AE-E0E2CAA49645}" type="sibTrans" cxnId="{996A3F46-DA2A-47F3-8205-ED02A6609408}">
      <dgm:prSet/>
      <dgm:spPr/>
      <dgm:t>
        <a:bodyPr/>
        <a:lstStyle/>
        <a:p>
          <a:endParaRPr lang="en-US"/>
        </a:p>
      </dgm:t>
    </dgm:pt>
    <dgm:pt modelId="{230A7BE4-5BD0-4EA2-BBCE-32E7F3845A30}" type="pres">
      <dgm:prSet presAssocID="{CA93C4BA-9F8E-41E1-8EE8-8EFBD3814279}" presName="vert0" presStyleCnt="0">
        <dgm:presLayoutVars>
          <dgm:dir/>
          <dgm:animOne val="branch"/>
          <dgm:animLvl val="lvl"/>
        </dgm:presLayoutVars>
      </dgm:prSet>
      <dgm:spPr/>
    </dgm:pt>
    <dgm:pt modelId="{71639CEC-CE73-4AB0-95E9-052C0BACF888}" type="pres">
      <dgm:prSet presAssocID="{2E8072D9-0BB1-476E-A763-8005DC558E8A}" presName="thickLine" presStyleLbl="alignNode1" presStyleIdx="0" presStyleCnt="4"/>
      <dgm:spPr/>
    </dgm:pt>
    <dgm:pt modelId="{013174C8-3E7E-4454-A91C-291F57304175}" type="pres">
      <dgm:prSet presAssocID="{2E8072D9-0BB1-476E-A763-8005DC558E8A}" presName="horz1" presStyleCnt="0"/>
      <dgm:spPr/>
    </dgm:pt>
    <dgm:pt modelId="{1D8C4C4D-95D5-40C4-932F-FF19064897C1}" type="pres">
      <dgm:prSet presAssocID="{2E8072D9-0BB1-476E-A763-8005DC558E8A}" presName="tx1" presStyleLbl="revTx" presStyleIdx="0" presStyleCnt="4"/>
      <dgm:spPr/>
    </dgm:pt>
    <dgm:pt modelId="{308474A6-8E09-4EBD-9129-CE1694646DB2}" type="pres">
      <dgm:prSet presAssocID="{2E8072D9-0BB1-476E-A763-8005DC558E8A}" presName="vert1" presStyleCnt="0"/>
      <dgm:spPr/>
    </dgm:pt>
    <dgm:pt modelId="{19C1B5AB-AAC8-497A-85A1-D6D3F177A0C9}" type="pres">
      <dgm:prSet presAssocID="{8DE019AA-0953-479E-8E6F-ADC8068FA82C}" presName="thickLine" presStyleLbl="alignNode1" presStyleIdx="1" presStyleCnt="4"/>
      <dgm:spPr/>
    </dgm:pt>
    <dgm:pt modelId="{6391929F-B363-4DDB-B26F-329B7CC91739}" type="pres">
      <dgm:prSet presAssocID="{8DE019AA-0953-479E-8E6F-ADC8068FA82C}" presName="horz1" presStyleCnt="0"/>
      <dgm:spPr/>
    </dgm:pt>
    <dgm:pt modelId="{5887E291-ED00-4099-9E8A-73F3E9432C9D}" type="pres">
      <dgm:prSet presAssocID="{8DE019AA-0953-479E-8E6F-ADC8068FA82C}" presName="tx1" presStyleLbl="revTx" presStyleIdx="1" presStyleCnt="4"/>
      <dgm:spPr/>
    </dgm:pt>
    <dgm:pt modelId="{FD26C040-E7D8-4BC8-87D3-AA1BE99E56BE}" type="pres">
      <dgm:prSet presAssocID="{8DE019AA-0953-479E-8E6F-ADC8068FA82C}" presName="vert1" presStyleCnt="0"/>
      <dgm:spPr/>
    </dgm:pt>
    <dgm:pt modelId="{6E4A2838-DA8E-45F1-89AB-8F6D11BC08E2}" type="pres">
      <dgm:prSet presAssocID="{8BCBD958-70FF-40BE-AB2A-85F7316D70AF}" presName="thickLine" presStyleLbl="alignNode1" presStyleIdx="2" presStyleCnt="4"/>
      <dgm:spPr/>
    </dgm:pt>
    <dgm:pt modelId="{CF6F8420-A623-47F8-AC5C-F26D561584AF}" type="pres">
      <dgm:prSet presAssocID="{8BCBD958-70FF-40BE-AB2A-85F7316D70AF}" presName="horz1" presStyleCnt="0"/>
      <dgm:spPr/>
    </dgm:pt>
    <dgm:pt modelId="{7A0F0AAF-8731-4FB8-AC0F-526FF28D63D3}" type="pres">
      <dgm:prSet presAssocID="{8BCBD958-70FF-40BE-AB2A-85F7316D70AF}" presName="tx1" presStyleLbl="revTx" presStyleIdx="2" presStyleCnt="4"/>
      <dgm:spPr/>
    </dgm:pt>
    <dgm:pt modelId="{FF3913BC-C44A-4F53-B9FF-06C199BC285D}" type="pres">
      <dgm:prSet presAssocID="{8BCBD958-70FF-40BE-AB2A-85F7316D70AF}" presName="vert1" presStyleCnt="0"/>
      <dgm:spPr/>
    </dgm:pt>
    <dgm:pt modelId="{67EC354D-4E85-44E7-9C9D-EF216DE759EE}" type="pres">
      <dgm:prSet presAssocID="{BDF971F5-C108-4E49-961C-6F07C9714196}" presName="thickLine" presStyleLbl="alignNode1" presStyleIdx="3" presStyleCnt="4"/>
      <dgm:spPr/>
    </dgm:pt>
    <dgm:pt modelId="{584A61FC-8099-430E-9F6F-BC7145BCE59C}" type="pres">
      <dgm:prSet presAssocID="{BDF971F5-C108-4E49-961C-6F07C9714196}" presName="horz1" presStyleCnt="0"/>
      <dgm:spPr/>
    </dgm:pt>
    <dgm:pt modelId="{BC133B03-AA8E-4751-A71A-B99D5E2C9A22}" type="pres">
      <dgm:prSet presAssocID="{BDF971F5-C108-4E49-961C-6F07C9714196}" presName="tx1" presStyleLbl="revTx" presStyleIdx="3" presStyleCnt="4"/>
      <dgm:spPr/>
    </dgm:pt>
    <dgm:pt modelId="{AA8C172F-1DDA-40EC-8288-1BFC30FD569A}" type="pres">
      <dgm:prSet presAssocID="{BDF971F5-C108-4E49-961C-6F07C9714196}" presName="vert1" presStyleCnt="0"/>
      <dgm:spPr/>
    </dgm:pt>
  </dgm:ptLst>
  <dgm:cxnLst>
    <dgm:cxn modelId="{FAD2EC11-F74C-473F-96A8-777E458992BB}" srcId="{CA93C4BA-9F8E-41E1-8EE8-8EFBD3814279}" destId="{2E8072D9-0BB1-476E-A763-8005DC558E8A}" srcOrd="0" destOrd="0" parTransId="{280A3F80-BFE1-41D2-807A-5462C782AE0F}" sibTransId="{350111ED-6A3D-490F-8999-588666B3855F}"/>
    <dgm:cxn modelId="{D7FE2015-0C87-4505-B173-D37A98CEED4E}" type="presOf" srcId="{8DE019AA-0953-479E-8E6F-ADC8068FA82C}" destId="{5887E291-ED00-4099-9E8A-73F3E9432C9D}" srcOrd="0" destOrd="0" presId="urn:microsoft.com/office/officeart/2008/layout/LinedList"/>
    <dgm:cxn modelId="{F4459A61-A24A-409D-A2A5-32B9FC0415C7}" srcId="{CA93C4BA-9F8E-41E1-8EE8-8EFBD3814279}" destId="{8BCBD958-70FF-40BE-AB2A-85F7316D70AF}" srcOrd="2" destOrd="0" parTransId="{F4F020CD-65D3-43D6-BA4A-1C4D2D09AA44}" sibTransId="{3DBDC237-6DFB-4F1B-BD6D-3BD399E4B6DE}"/>
    <dgm:cxn modelId="{0FE10943-2A22-4436-8379-8DB9BC25905E}" type="presOf" srcId="{BDF971F5-C108-4E49-961C-6F07C9714196}" destId="{BC133B03-AA8E-4751-A71A-B99D5E2C9A22}" srcOrd="0" destOrd="0" presId="urn:microsoft.com/office/officeart/2008/layout/LinedList"/>
    <dgm:cxn modelId="{996A3F46-DA2A-47F3-8205-ED02A6609408}" srcId="{CA93C4BA-9F8E-41E1-8EE8-8EFBD3814279}" destId="{BDF971F5-C108-4E49-961C-6F07C9714196}" srcOrd="3" destOrd="0" parTransId="{D1CFC266-098D-4F54-A7AF-6EDD19A5EA65}" sibTransId="{82E26FC0-DC02-4580-A8AE-E0E2CAA49645}"/>
    <dgm:cxn modelId="{D134C672-6486-41B2-B0E6-6DD2558B7A25}" type="presOf" srcId="{8BCBD958-70FF-40BE-AB2A-85F7316D70AF}" destId="{7A0F0AAF-8731-4FB8-AC0F-526FF28D63D3}" srcOrd="0" destOrd="0" presId="urn:microsoft.com/office/officeart/2008/layout/LinedList"/>
    <dgm:cxn modelId="{7EEBAEBF-7696-4701-8A2C-49071FC9ADE2}" type="presOf" srcId="{CA93C4BA-9F8E-41E1-8EE8-8EFBD3814279}" destId="{230A7BE4-5BD0-4EA2-BBCE-32E7F3845A30}" srcOrd="0" destOrd="0" presId="urn:microsoft.com/office/officeart/2008/layout/LinedList"/>
    <dgm:cxn modelId="{3C3963F0-2B57-4AC4-8FE4-FF03FC6B5588}" srcId="{CA93C4BA-9F8E-41E1-8EE8-8EFBD3814279}" destId="{8DE019AA-0953-479E-8E6F-ADC8068FA82C}" srcOrd="1" destOrd="0" parTransId="{3B5A434D-7977-4652-9F04-78AB31634BFF}" sibTransId="{DA6C96D1-392C-4088-B79B-718069A597D6}"/>
    <dgm:cxn modelId="{F276EDF3-5299-4C77-A1B8-3987E092FEC0}" type="presOf" srcId="{2E8072D9-0BB1-476E-A763-8005DC558E8A}" destId="{1D8C4C4D-95D5-40C4-932F-FF19064897C1}" srcOrd="0" destOrd="0" presId="urn:microsoft.com/office/officeart/2008/layout/LinedList"/>
    <dgm:cxn modelId="{010F4539-05FD-4994-89ED-F677A81C08B7}" type="presParOf" srcId="{230A7BE4-5BD0-4EA2-BBCE-32E7F3845A30}" destId="{71639CEC-CE73-4AB0-95E9-052C0BACF888}" srcOrd="0" destOrd="0" presId="urn:microsoft.com/office/officeart/2008/layout/LinedList"/>
    <dgm:cxn modelId="{3503A8B5-EA64-409F-92E9-7DB7D03976CA}" type="presParOf" srcId="{230A7BE4-5BD0-4EA2-BBCE-32E7F3845A30}" destId="{013174C8-3E7E-4454-A91C-291F57304175}" srcOrd="1" destOrd="0" presId="urn:microsoft.com/office/officeart/2008/layout/LinedList"/>
    <dgm:cxn modelId="{C26C74E7-213A-41CF-BC06-AE88CBC09D2C}" type="presParOf" srcId="{013174C8-3E7E-4454-A91C-291F57304175}" destId="{1D8C4C4D-95D5-40C4-932F-FF19064897C1}" srcOrd="0" destOrd="0" presId="urn:microsoft.com/office/officeart/2008/layout/LinedList"/>
    <dgm:cxn modelId="{03E1164C-1F47-4251-ACD5-7C4E191AFA0C}" type="presParOf" srcId="{013174C8-3E7E-4454-A91C-291F57304175}" destId="{308474A6-8E09-4EBD-9129-CE1694646DB2}" srcOrd="1" destOrd="0" presId="urn:microsoft.com/office/officeart/2008/layout/LinedList"/>
    <dgm:cxn modelId="{81547FCA-DB3F-4DA5-9B61-376D1CACF008}" type="presParOf" srcId="{230A7BE4-5BD0-4EA2-BBCE-32E7F3845A30}" destId="{19C1B5AB-AAC8-497A-85A1-D6D3F177A0C9}" srcOrd="2" destOrd="0" presId="urn:microsoft.com/office/officeart/2008/layout/LinedList"/>
    <dgm:cxn modelId="{F83699E6-9D65-4B04-AB5D-AB9661522884}" type="presParOf" srcId="{230A7BE4-5BD0-4EA2-BBCE-32E7F3845A30}" destId="{6391929F-B363-4DDB-B26F-329B7CC91739}" srcOrd="3" destOrd="0" presId="urn:microsoft.com/office/officeart/2008/layout/LinedList"/>
    <dgm:cxn modelId="{2CDFAA2F-822F-4DFD-824F-0290A0578D50}" type="presParOf" srcId="{6391929F-B363-4DDB-B26F-329B7CC91739}" destId="{5887E291-ED00-4099-9E8A-73F3E9432C9D}" srcOrd="0" destOrd="0" presId="urn:microsoft.com/office/officeart/2008/layout/LinedList"/>
    <dgm:cxn modelId="{1987CA5C-EE9C-46AB-B3DA-0D27B2973CCA}" type="presParOf" srcId="{6391929F-B363-4DDB-B26F-329B7CC91739}" destId="{FD26C040-E7D8-4BC8-87D3-AA1BE99E56BE}" srcOrd="1" destOrd="0" presId="urn:microsoft.com/office/officeart/2008/layout/LinedList"/>
    <dgm:cxn modelId="{C8B114C3-8AE3-4F79-A855-43629879C371}" type="presParOf" srcId="{230A7BE4-5BD0-4EA2-BBCE-32E7F3845A30}" destId="{6E4A2838-DA8E-45F1-89AB-8F6D11BC08E2}" srcOrd="4" destOrd="0" presId="urn:microsoft.com/office/officeart/2008/layout/LinedList"/>
    <dgm:cxn modelId="{B493D92E-2FE9-459D-A629-769366A4235F}" type="presParOf" srcId="{230A7BE4-5BD0-4EA2-BBCE-32E7F3845A30}" destId="{CF6F8420-A623-47F8-AC5C-F26D561584AF}" srcOrd="5" destOrd="0" presId="urn:microsoft.com/office/officeart/2008/layout/LinedList"/>
    <dgm:cxn modelId="{3A720AD9-16EE-4C1D-8CA7-5168346B0333}" type="presParOf" srcId="{CF6F8420-A623-47F8-AC5C-F26D561584AF}" destId="{7A0F0AAF-8731-4FB8-AC0F-526FF28D63D3}" srcOrd="0" destOrd="0" presId="urn:microsoft.com/office/officeart/2008/layout/LinedList"/>
    <dgm:cxn modelId="{F7BF9A7E-2830-4451-A83D-24D048E9DF85}" type="presParOf" srcId="{CF6F8420-A623-47F8-AC5C-F26D561584AF}" destId="{FF3913BC-C44A-4F53-B9FF-06C199BC285D}" srcOrd="1" destOrd="0" presId="urn:microsoft.com/office/officeart/2008/layout/LinedList"/>
    <dgm:cxn modelId="{AAA412C6-34A8-4E8F-B265-AEC4BB93416E}" type="presParOf" srcId="{230A7BE4-5BD0-4EA2-BBCE-32E7F3845A30}" destId="{67EC354D-4E85-44E7-9C9D-EF216DE759EE}" srcOrd="6" destOrd="0" presId="urn:microsoft.com/office/officeart/2008/layout/LinedList"/>
    <dgm:cxn modelId="{3244ECC9-FA45-4486-88E2-F7A0FBF2A445}" type="presParOf" srcId="{230A7BE4-5BD0-4EA2-BBCE-32E7F3845A30}" destId="{584A61FC-8099-430E-9F6F-BC7145BCE59C}" srcOrd="7" destOrd="0" presId="urn:microsoft.com/office/officeart/2008/layout/LinedList"/>
    <dgm:cxn modelId="{EDE9B5A8-CEBA-43D7-8AFB-078565AD3B05}" type="presParOf" srcId="{584A61FC-8099-430E-9F6F-BC7145BCE59C}" destId="{BC133B03-AA8E-4751-A71A-B99D5E2C9A22}" srcOrd="0" destOrd="0" presId="urn:microsoft.com/office/officeart/2008/layout/LinedList"/>
    <dgm:cxn modelId="{7F0951B3-D9E1-4571-94CB-0738BECBF10F}" type="presParOf" srcId="{584A61FC-8099-430E-9F6F-BC7145BCE59C}" destId="{AA8C172F-1DDA-40EC-8288-1BFC30FD56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A93C4BA-9F8E-41E1-8EE8-8EFBD381427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2E8072D9-0BB1-476E-A763-8005DC558E8A}">
      <dgm:prSet/>
      <dgm:spPr/>
      <dgm:t>
        <a:bodyPr/>
        <a:lstStyle/>
        <a:p>
          <a:r>
            <a:rPr lang="en-US" dirty="0"/>
            <a:t>In 2018, 10% of HRPs referred to mainstreaming of disability inclusion. In 2023, 84% described a comprehensive response to the needs of persons with disabilities</a:t>
          </a:r>
        </a:p>
      </dgm:t>
    </dgm:pt>
    <dgm:pt modelId="{280A3F80-BFE1-41D2-807A-5462C782AE0F}" type="parTrans" cxnId="{FAD2EC11-F74C-473F-96A8-777E458992BB}">
      <dgm:prSet/>
      <dgm:spPr/>
      <dgm:t>
        <a:bodyPr/>
        <a:lstStyle/>
        <a:p>
          <a:endParaRPr lang="en-US"/>
        </a:p>
      </dgm:t>
    </dgm:pt>
    <dgm:pt modelId="{350111ED-6A3D-490F-8999-588666B3855F}" type="sibTrans" cxnId="{FAD2EC11-F74C-473F-96A8-777E458992BB}">
      <dgm:prSet/>
      <dgm:spPr/>
      <dgm:t>
        <a:bodyPr/>
        <a:lstStyle/>
        <a:p>
          <a:endParaRPr lang="en-US"/>
        </a:p>
      </dgm:t>
    </dgm:pt>
    <dgm:pt modelId="{8DE019AA-0953-479E-8E6F-ADC8068FA82C}">
      <dgm:prSet/>
      <dgm:spPr/>
      <dgm:t>
        <a:bodyPr/>
        <a:lstStyle/>
        <a:p>
          <a:r>
            <a:rPr lang="en-US" dirty="0"/>
            <a:t>In 2018, 19% of HRPs reflected disability inclusion in monitoring frameworks. In 2023, 80% presented either disaggregated or specific indicators for disability inclusion</a:t>
          </a:r>
        </a:p>
      </dgm:t>
    </dgm:pt>
    <dgm:pt modelId="{3B5A434D-7977-4652-9F04-78AB31634BFF}" type="parTrans" cxnId="{3C3963F0-2B57-4AC4-8FE4-FF03FC6B5588}">
      <dgm:prSet/>
      <dgm:spPr/>
      <dgm:t>
        <a:bodyPr/>
        <a:lstStyle/>
        <a:p>
          <a:endParaRPr lang="en-US"/>
        </a:p>
      </dgm:t>
    </dgm:pt>
    <dgm:pt modelId="{DA6C96D1-392C-4088-B79B-718069A597D6}" type="sibTrans" cxnId="{3C3963F0-2B57-4AC4-8FE4-FF03FC6B5588}">
      <dgm:prSet/>
      <dgm:spPr/>
      <dgm:t>
        <a:bodyPr/>
        <a:lstStyle/>
        <a:p>
          <a:endParaRPr lang="en-US"/>
        </a:p>
      </dgm:t>
    </dgm:pt>
    <dgm:pt modelId="{8BCBD958-70FF-40BE-AB2A-85F7316D70AF}">
      <dgm:prSet/>
      <dgm:spPr/>
      <dgm:t>
        <a:bodyPr/>
        <a:lstStyle/>
        <a:p>
          <a:r>
            <a:rPr lang="en-US" dirty="0"/>
            <a:t>In 2018, 29% of HRPs mentioned consultation with persons with disabilities or accessibility of CFMs. In 2023, 84% described inclusive AAP mechanisms</a:t>
          </a:r>
        </a:p>
      </dgm:t>
    </dgm:pt>
    <dgm:pt modelId="{F4F020CD-65D3-43D6-BA4A-1C4D2D09AA44}" type="parTrans" cxnId="{F4459A61-A24A-409D-A2A5-32B9FC0415C7}">
      <dgm:prSet/>
      <dgm:spPr/>
      <dgm:t>
        <a:bodyPr/>
        <a:lstStyle/>
        <a:p>
          <a:endParaRPr lang="en-US"/>
        </a:p>
      </dgm:t>
    </dgm:pt>
    <dgm:pt modelId="{3DBDC237-6DFB-4F1B-BD6D-3BD399E4B6DE}" type="sibTrans" cxnId="{F4459A61-A24A-409D-A2A5-32B9FC0415C7}">
      <dgm:prSet/>
      <dgm:spPr/>
      <dgm:t>
        <a:bodyPr/>
        <a:lstStyle/>
        <a:p>
          <a:endParaRPr lang="en-US"/>
        </a:p>
      </dgm:t>
    </dgm:pt>
    <dgm:pt modelId="{BDF971F5-C108-4E49-961C-6F07C9714196}">
      <dgm:prSet/>
      <dgm:spPr/>
      <dgm:t>
        <a:bodyPr/>
        <a:lstStyle/>
        <a:p>
          <a:r>
            <a:rPr lang="en-US" dirty="0"/>
            <a:t>In 2023, 80% of HRPs addressed disability inclusion in 5 or more cluster chapters (compared to 43% in 2021)</a:t>
          </a:r>
        </a:p>
      </dgm:t>
    </dgm:pt>
    <dgm:pt modelId="{D1CFC266-098D-4F54-A7AF-6EDD19A5EA65}" type="parTrans" cxnId="{996A3F46-DA2A-47F3-8205-ED02A6609408}">
      <dgm:prSet/>
      <dgm:spPr/>
      <dgm:t>
        <a:bodyPr/>
        <a:lstStyle/>
        <a:p>
          <a:endParaRPr lang="en-US"/>
        </a:p>
      </dgm:t>
    </dgm:pt>
    <dgm:pt modelId="{82E26FC0-DC02-4580-A8AE-E0E2CAA49645}" type="sibTrans" cxnId="{996A3F46-DA2A-47F3-8205-ED02A6609408}">
      <dgm:prSet/>
      <dgm:spPr/>
      <dgm:t>
        <a:bodyPr/>
        <a:lstStyle/>
        <a:p>
          <a:endParaRPr lang="en-US"/>
        </a:p>
      </dgm:t>
    </dgm:pt>
    <dgm:pt modelId="{230A7BE4-5BD0-4EA2-BBCE-32E7F3845A30}" type="pres">
      <dgm:prSet presAssocID="{CA93C4BA-9F8E-41E1-8EE8-8EFBD3814279}" presName="vert0" presStyleCnt="0">
        <dgm:presLayoutVars>
          <dgm:dir/>
          <dgm:animOne val="branch"/>
          <dgm:animLvl val="lvl"/>
        </dgm:presLayoutVars>
      </dgm:prSet>
      <dgm:spPr/>
    </dgm:pt>
    <dgm:pt modelId="{71639CEC-CE73-4AB0-95E9-052C0BACF888}" type="pres">
      <dgm:prSet presAssocID="{2E8072D9-0BB1-476E-A763-8005DC558E8A}" presName="thickLine" presStyleLbl="alignNode1" presStyleIdx="0" presStyleCnt="4"/>
      <dgm:spPr/>
    </dgm:pt>
    <dgm:pt modelId="{013174C8-3E7E-4454-A91C-291F57304175}" type="pres">
      <dgm:prSet presAssocID="{2E8072D9-0BB1-476E-A763-8005DC558E8A}" presName="horz1" presStyleCnt="0"/>
      <dgm:spPr/>
    </dgm:pt>
    <dgm:pt modelId="{1D8C4C4D-95D5-40C4-932F-FF19064897C1}" type="pres">
      <dgm:prSet presAssocID="{2E8072D9-0BB1-476E-A763-8005DC558E8A}" presName="tx1" presStyleLbl="revTx" presStyleIdx="0" presStyleCnt="4"/>
      <dgm:spPr/>
    </dgm:pt>
    <dgm:pt modelId="{308474A6-8E09-4EBD-9129-CE1694646DB2}" type="pres">
      <dgm:prSet presAssocID="{2E8072D9-0BB1-476E-A763-8005DC558E8A}" presName="vert1" presStyleCnt="0"/>
      <dgm:spPr/>
    </dgm:pt>
    <dgm:pt modelId="{19C1B5AB-AAC8-497A-85A1-D6D3F177A0C9}" type="pres">
      <dgm:prSet presAssocID="{8DE019AA-0953-479E-8E6F-ADC8068FA82C}" presName="thickLine" presStyleLbl="alignNode1" presStyleIdx="1" presStyleCnt="4"/>
      <dgm:spPr/>
    </dgm:pt>
    <dgm:pt modelId="{6391929F-B363-4DDB-B26F-329B7CC91739}" type="pres">
      <dgm:prSet presAssocID="{8DE019AA-0953-479E-8E6F-ADC8068FA82C}" presName="horz1" presStyleCnt="0"/>
      <dgm:spPr/>
    </dgm:pt>
    <dgm:pt modelId="{5887E291-ED00-4099-9E8A-73F3E9432C9D}" type="pres">
      <dgm:prSet presAssocID="{8DE019AA-0953-479E-8E6F-ADC8068FA82C}" presName="tx1" presStyleLbl="revTx" presStyleIdx="1" presStyleCnt="4"/>
      <dgm:spPr/>
    </dgm:pt>
    <dgm:pt modelId="{FD26C040-E7D8-4BC8-87D3-AA1BE99E56BE}" type="pres">
      <dgm:prSet presAssocID="{8DE019AA-0953-479E-8E6F-ADC8068FA82C}" presName="vert1" presStyleCnt="0"/>
      <dgm:spPr/>
    </dgm:pt>
    <dgm:pt modelId="{6E4A2838-DA8E-45F1-89AB-8F6D11BC08E2}" type="pres">
      <dgm:prSet presAssocID="{8BCBD958-70FF-40BE-AB2A-85F7316D70AF}" presName="thickLine" presStyleLbl="alignNode1" presStyleIdx="2" presStyleCnt="4"/>
      <dgm:spPr/>
    </dgm:pt>
    <dgm:pt modelId="{CF6F8420-A623-47F8-AC5C-F26D561584AF}" type="pres">
      <dgm:prSet presAssocID="{8BCBD958-70FF-40BE-AB2A-85F7316D70AF}" presName="horz1" presStyleCnt="0"/>
      <dgm:spPr/>
    </dgm:pt>
    <dgm:pt modelId="{7A0F0AAF-8731-4FB8-AC0F-526FF28D63D3}" type="pres">
      <dgm:prSet presAssocID="{8BCBD958-70FF-40BE-AB2A-85F7316D70AF}" presName="tx1" presStyleLbl="revTx" presStyleIdx="2" presStyleCnt="4"/>
      <dgm:spPr/>
    </dgm:pt>
    <dgm:pt modelId="{FF3913BC-C44A-4F53-B9FF-06C199BC285D}" type="pres">
      <dgm:prSet presAssocID="{8BCBD958-70FF-40BE-AB2A-85F7316D70AF}" presName="vert1" presStyleCnt="0"/>
      <dgm:spPr/>
    </dgm:pt>
    <dgm:pt modelId="{67EC354D-4E85-44E7-9C9D-EF216DE759EE}" type="pres">
      <dgm:prSet presAssocID="{BDF971F5-C108-4E49-961C-6F07C9714196}" presName="thickLine" presStyleLbl="alignNode1" presStyleIdx="3" presStyleCnt="4"/>
      <dgm:spPr/>
    </dgm:pt>
    <dgm:pt modelId="{584A61FC-8099-430E-9F6F-BC7145BCE59C}" type="pres">
      <dgm:prSet presAssocID="{BDF971F5-C108-4E49-961C-6F07C9714196}" presName="horz1" presStyleCnt="0"/>
      <dgm:spPr/>
    </dgm:pt>
    <dgm:pt modelId="{BC133B03-AA8E-4751-A71A-B99D5E2C9A22}" type="pres">
      <dgm:prSet presAssocID="{BDF971F5-C108-4E49-961C-6F07C9714196}" presName="tx1" presStyleLbl="revTx" presStyleIdx="3" presStyleCnt="4"/>
      <dgm:spPr/>
    </dgm:pt>
    <dgm:pt modelId="{AA8C172F-1DDA-40EC-8288-1BFC30FD569A}" type="pres">
      <dgm:prSet presAssocID="{BDF971F5-C108-4E49-961C-6F07C9714196}" presName="vert1" presStyleCnt="0"/>
      <dgm:spPr/>
    </dgm:pt>
  </dgm:ptLst>
  <dgm:cxnLst>
    <dgm:cxn modelId="{FAD2EC11-F74C-473F-96A8-777E458992BB}" srcId="{CA93C4BA-9F8E-41E1-8EE8-8EFBD3814279}" destId="{2E8072D9-0BB1-476E-A763-8005DC558E8A}" srcOrd="0" destOrd="0" parTransId="{280A3F80-BFE1-41D2-807A-5462C782AE0F}" sibTransId="{350111ED-6A3D-490F-8999-588666B3855F}"/>
    <dgm:cxn modelId="{D7FE2015-0C87-4505-B173-D37A98CEED4E}" type="presOf" srcId="{8DE019AA-0953-479E-8E6F-ADC8068FA82C}" destId="{5887E291-ED00-4099-9E8A-73F3E9432C9D}" srcOrd="0" destOrd="0" presId="urn:microsoft.com/office/officeart/2008/layout/LinedList"/>
    <dgm:cxn modelId="{F4459A61-A24A-409D-A2A5-32B9FC0415C7}" srcId="{CA93C4BA-9F8E-41E1-8EE8-8EFBD3814279}" destId="{8BCBD958-70FF-40BE-AB2A-85F7316D70AF}" srcOrd="2" destOrd="0" parTransId="{F4F020CD-65D3-43D6-BA4A-1C4D2D09AA44}" sibTransId="{3DBDC237-6DFB-4F1B-BD6D-3BD399E4B6DE}"/>
    <dgm:cxn modelId="{0FE10943-2A22-4436-8379-8DB9BC25905E}" type="presOf" srcId="{BDF971F5-C108-4E49-961C-6F07C9714196}" destId="{BC133B03-AA8E-4751-A71A-B99D5E2C9A22}" srcOrd="0" destOrd="0" presId="urn:microsoft.com/office/officeart/2008/layout/LinedList"/>
    <dgm:cxn modelId="{996A3F46-DA2A-47F3-8205-ED02A6609408}" srcId="{CA93C4BA-9F8E-41E1-8EE8-8EFBD3814279}" destId="{BDF971F5-C108-4E49-961C-6F07C9714196}" srcOrd="3" destOrd="0" parTransId="{D1CFC266-098D-4F54-A7AF-6EDD19A5EA65}" sibTransId="{82E26FC0-DC02-4580-A8AE-E0E2CAA49645}"/>
    <dgm:cxn modelId="{D134C672-6486-41B2-B0E6-6DD2558B7A25}" type="presOf" srcId="{8BCBD958-70FF-40BE-AB2A-85F7316D70AF}" destId="{7A0F0AAF-8731-4FB8-AC0F-526FF28D63D3}" srcOrd="0" destOrd="0" presId="urn:microsoft.com/office/officeart/2008/layout/LinedList"/>
    <dgm:cxn modelId="{7EEBAEBF-7696-4701-8A2C-49071FC9ADE2}" type="presOf" srcId="{CA93C4BA-9F8E-41E1-8EE8-8EFBD3814279}" destId="{230A7BE4-5BD0-4EA2-BBCE-32E7F3845A30}" srcOrd="0" destOrd="0" presId="urn:microsoft.com/office/officeart/2008/layout/LinedList"/>
    <dgm:cxn modelId="{3C3963F0-2B57-4AC4-8FE4-FF03FC6B5588}" srcId="{CA93C4BA-9F8E-41E1-8EE8-8EFBD3814279}" destId="{8DE019AA-0953-479E-8E6F-ADC8068FA82C}" srcOrd="1" destOrd="0" parTransId="{3B5A434D-7977-4652-9F04-78AB31634BFF}" sibTransId="{DA6C96D1-392C-4088-B79B-718069A597D6}"/>
    <dgm:cxn modelId="{F276EDF3-5299-4C77-A1B8-3987E092FEC0}" type="presOf" srcId="{2E8072D9-0BB1-476E-A763-8005DC558E8A}" destId="{1D8C4C4D-95D5-40C4-932F-FF19064897C1}" srcOrd="0" destOrd="0" presId="urn:microsoft.com/office/officeart/2008/layout/LinedList"/>
    <dgm:cxn modelId="{010F4539-05FD-4994-89ED-F677A81C08B7}" type="presParOf" srcId="{230A7BE4-5BD0-4EA2-BBCE-32E7F3845A30}" destId="{71639CEC-CE73-4AB0-95E9-052C0BACF888}" srcOrd="0" destOrd="0" presId="urn:microsoft.com/office/officeart/2008/layout/LinedList"/>
    <dgm:cxn modelId="{3503A8B5-EA64-409F-92E9-7DB7D03976CA}" type="presParOf" srcId="{230A7BE4-5BD0-4EA2-BBCE-32E7F3845A30}" destId="{013174C8-3E7E-4454-A91C-291F57304175}" srcOrd="1" destOrd="0" presId="urn:microsoft.com/office/officeart/2008/layout/LinedList"/>
    <dgm:cxn modelId="{C26C74E7-213A-41CF-BC06-AE88CBC09D2C}" type="presParOf" srcId="{013174C8-3E7E-4454-A91C-291F57304175}" destId="{1D8C4C4D-95D5-40C4-932F-FF19064897C1}" srcOrd="0" destOrd="0" presId="urn:microsoft.com/office/officeart/2008/layout/LinedList"/>
    <dgm:cxn modelId="{03E1164C-1F47-4251-ACD5-7C4E191AFA0C}" type="presParOf" srcId="{013174C8-3E7E-4454-A91C-291F57304175}" destId="{308474A6-8E09-4EBD-9129-CE1694646DB2}" srcOrd="1" destOrd="0" presId="urn:microsoft.com/office/officeart/2008/layout/LinedList"/>
    <dgm:cxn modelId="{81547FCA-DB3F-4DA5-9B61-376D1CACF008}" type="presParOf" srcId="{230A7BE4-5BD0-4EA2-BBCE-32E7F3845A30}" destId="{19C1B5AB-AAC8-497A-85A1-D6D3F177A0C9}" srcOrd="2" destOrd="0" presId="urn:microsoft.com/office/officeart/2008/layout/LinedList"/>
    <dgm:cxn modelId="{F83699E6-9D65-4B04-AB5D-AB9661522884}" type="presParOf" srcId="{230A7BE4-5BD0-4EA2-BBCE-32E7F3845A30}" destId="{6391929F-B363-4DDB-B26F-329B7CC91739}" srcOrd="3" destOrd="0" presId="urn:microsoft.com/office/officeart/2008/layout/LinedList"/>
    <dgm:cxn modelId="{2CDFAA2F-822F-4DFD-824F-0290A0578D50}" type="presParOf" srcId="{6391929F-B363-4DDB-B26F-329B7CC91739}" destId="{5887E291-ED00-4099-9E8A-73F3E9432C9D}" srcOrd="0" destOrd="0" presId="urn:microsoft.com/office/officeart/2008/layout/LinedList"/>
    <dgm:cxn modelId="{1987CA5C-EE9C-46AB-B3DA-0D27B2973CCA}" type="presParOf" srcId="{6391929F-B363-4DDB-B26F-329B7CC91739}" destId="{FD26C040-E7D8-4BC8-87D3-AA1BE99E56BE}" srcOrd="1" destOrd="0" presId="urn:microsoft.com/office/officeart/2008/layout/LinedList"/>
    <dgm:cxn modelId="{C8B114C3-8AE3-4F79-A855-43629879C371}" type="presParOf" srcId="{230A7BE4-5BD0-4EA2-BBCE-32E7F3845A30}" destId="{6E4A2838-DA8E-45F1-89AB-8F6D11BC08E2}" srcOrd="4" destOrd="0" presId="urn:microsoft.com/office/officeart/2008/layout/LinedList"/>
    <dgm:cxn modelId="{B493D92E-2FE9-459D-A629-769366A4235F}" type="presParOf" srcId="{230A7BE4-5BD0-4EA2-BBCE-32E7F3845A30}" destId="{CF6F8420-A623-47F8-AC5C-F26D561584AF}" srcOrd="5" destOrd="0" presId="urn:microsoft.com/office/officeart/2008/layout/LinedList"/>
    <dgm:cxn modelId="{3A720AD9-16EE-4C1D-8CA7-5168346B0333}" type="presParOf" srcId="{CF6F8420-A623-47F8-AC5C-F26D561584AF}" destId="{7A0F0AAF-8731-4FB8-AC0F-526FF28D63D3}" srcOrd="0" destOrd="0" presId="urn:microsoft.com/office/officeart/2008/layout/LinedList"/>
    <dgm:cxn modelId="{F7BF9A7E-2830-4451-A83D-24D048E9DF85}" type="presParOf" srcId="{CF6F8420-A623-47F8-AC5C-F26D561584AF}" destId="{FF3913BC-C44A-4F53-B9FF-06C199BC285D}" srcOrd="1" destOrd="0" presId="urn:microsoft.com/office/officeart/2008/layout/LinedList"/>
    <dgm:cxn modelId="{AAA412C6-34A8-4E8F-B265-AEC4BB93416E}" type="presParOf" srcId="{230A7BE4-5BD0-4EA2-BBCE-32E7F3845A30}" destId="{67EC354D-4E85-44E7-9C9D-EF216DE759EE}" srcOrd="6" destOrd="0" presId="urn:microsoft.com/office/officeart/2008/layout/LinedList"/>
    <dgm:cxn modelId="{3244ECC9-FA45-4486-88E2-F7A0FBF2A445}" type="presParOf" srcId="{230A7BE4-5BD0-4EA2-BBCE-32E7F3845A30}" destId="{584A61FC-8099-430E-9F6F-BC7145BCE59C}" srcOrd="7" destOrd="0" presId="urn:microsoft.com/office/officeart/2008/layout/LinedList"/>
    <dgm:cxn modelId="{EDE9B5A8-CEBA-43D7-8AFB-078565AD3B05}" type="presParOf" srcId="{584A61FC-8099-430E-9F6F-BC7145BCE59C}" destId="{BC133B03-AA8E-4751-A71A-B99D5E2C9A22}" srcOrd="0" destOrd="0" presId="urn:microsoft.com/office/officeart/2008/layout/LinedList"/>
    <dgm:cxn modelId="{7F0951B3-D9E1-4571-94CB-0738BECBF10F}" type="presParOf" srcId="{584A61FC-8099-430E-9F6F-BC7145BCE59C}" destId="{AA8C172F-1DDA-40EC-8288-1BFC30FD56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811143-F4D5-423B-AA64-F775897FB14F}">
      <dsp:nvSpPr>
        <dsp:cNvPr id="0" name=""/>
        <dsp:cNvSpPr/>
      </dsp:nvSpPr>
      <dsp:spPr>
        <a:xfrm>
          <a:off x="4715" y="45886"/>
          <a:ext cx="2519713" cy="4896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10 HNOs/ HRPs</a:t>
          </a:r>
        </a:p>
      </dsp:txBody>
      <dsp:txXfrm>
        <a:off x="4715" y="45886"/>
        <a:ext cx="2519713" cy="489600"/>
      </dsp:txXfrm>
    </dsp:sp>
    <dsp:sp modelId="{A7A373AC-71A1-4D65-B6FA-7420AA7AFA3E}">
      <dsp:nvSpPr>
        <dsp:cNvPr id="0" name=""/>
        <dsp:cNvSpPr/>
      </dsp:nvSpPr>
      <dsp:spPr>
        <a:xfrm>
          <a:off x="9987" y="535487"/>
          <a:ext cx="2509170" cy="354654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Burkina Faso</a:t>
          </a:r>
        </a:p>
        <a:p>
          <a:pPr marL="171450" lvl="1" indent="-171450" algn="l" defTabSz="755650">
            <a:lnSpc>
              <a:spcPct val="90000"/>
            </a:lnSpc>
            <a:spcBef>
              <a:spcPct val="0"/>
            </a:spcBef>
            <a:spcAft>
              <a:spcPct val="15000"/>
            </a:spcAft>
            <a:buChar char="•"/>
          </a:pPr>
          <a:r>
            <a:rPr lang="en-US" sz="1700" kern="1200" dirty="0"/>
            <a:t>Cameroon</a:t>
          </a:r>
        </a:p>
        <a:p>
          <a:pPr marL="171450" lvl="1" indent="-171450" algn="l" defTabSz="755650">
            <a:lnSpc>
              <a:spcPct val="90000"/>
            </a:lnSpc>
            <a:spcBef>
              <a:spcPct val="0"/>
            </a:spcBef>
            <a:spcAft>
              <a:spcPct val="15000"/>
            </a:spcAft>
            <a:buChar char="•"/>
          </a:pPr>
          <a:r>
            <a:rPr lang="en-US" sz="1700" kern="1200" dirty="0"/>
            <a:t>CAR</a:t>
          </a:r>
        </a:p>
        <a:p>
          <a:pPr marL="171450" lvl="1" indent="-171450" algn="l" defTabSz="755650">
            <a:lnSpc>
              <a:spcPct val="90000"/>
            </a:lnSpc>
            <a:spcBef>
              <a:spcPct val="0"/>
            </a:spcBef>
            <a:spcAft>
              <a:spcPct val="15000"/>
            </a:spcAft>
            <a:buChar char="•"/>
          </a:pPr>
          <a:r>
            <a:rPr lang="en-US" sz="1700" kern="1200" dirty="0"/>
            <a:t>DR Congo</a:t>
          </a:r>
        </a:p>
        <a:p>
          <a:pPr marL="171450" lvl="1" indent="-171450" algn="l" defTabSz="755650">
            <a:lnSpc>
              <a:spcPct val="90000"/>
            </a:lnSpc>
            <a:spcBef>
              <a:spcPct val="0"/>
            </a:spcBef>
            <a:spcAft>
              <a:spcPct val="15000"/>
            </a:spcAft>
            <a:buChar char="•"/>
          </a:pPr>
          <a:r>
            <a:rPr lang="en-US" sz="1700" kern="1200" dirty="0"/>
            <a:t>El Salvador</a:t>
          </a:r>
        </a:p>
        <a:p>
          <a:pPr marL="171450" lvl="1" indent="-171450" algn="l" defTabSz="755650">
            <a:lnSpc>
              <a:spcPct val="90000"/>
            </a:lnSpc>
            <a:spcBef>
              <a:spcPct val="0"/>
            </a:spcBef>
            <a:spcAft>
              <a:spcPct val="15000"/>
            </a:spcAft>
            <a:buChar char="•"/>
          </a:pPr>
          <a:r>
            <a:rPr lang="en-US" sz="1700" kern="1200" dirty="0"/>
            <a:t>Ethiopia</a:t>
          </a:r>
        </a:p>
        <a:p>
          <a:pPr marL="171450" lvl="1" indent="-171450" algn="l" defTabSz="755650">
            <a:lnSpc>
              <a:spcPct val="90000"/>
            </a:lnSpc>
            <a:spcBef>
              <a:spcPct val="0"/>
            </a:spcBef>
            <a:spcAft>
              <a:spcPct val="15000"/>
            </a:spcAft>
            <a:buChar char="•"/>
          </a:pPr>
          <a:r>
            <a:rPr lang="en-US" sz="1700" kern="1200" dirty="0"/>
            <a:t>Guatemala</a:t>
          </a:r>
        </a:p>
        <a:p>
          <a:pPr marL="171450" lvl="1" indent="-171450" algn="l" defTabSz="755650">
            <a:lnSpc>
              <a:spcPct val="90000"/>
            </a:lnSpc>
            <a:spcBef>
              <a:spcPct val="0"/>
            </a:spcBef>
            <a:spcAft>
              <a:spcPct val="15000"/>
            </a:spcAft>
            <a:buChar char="•"/>
          </a:pPr>
          <a:r>
            <a:rPr lang="en-US" sz="1700" kern="1200" dirty="0"/>
            <a:t>Nigeria</a:t>
          </a:r>
        </a:p>
        <a:p>
          <a:pPr marL="171450" lvl="1" indent="-171450" algn="l" defTabSz="755650">
            <a:lnSpc>
              <a:spcPct val="90000"/>
            </a:lnSpc>
            <a:spcBef>
              <a:spcPct val="0"/>
            </a:spcBef>
            <a:spcAft>
              <a:spcPct val="15000"/>
            </a:spcAft>
            <a:buChar char="•"/>
          </a:pPr>
          <a:r>
            <a:rPr lang="en-US" sz="1700" kern="1200" dirty="0"/>
            <a:t>Syria </a:t>
          </a:r>
        </a:p>
        <a:p>
          <a:pPr marL="171450" lvl="1" indent="-171450" algn="l" defTabSz="755650">
            <a:lnSpc>
              <a:spcPct val="90000"/>
            </a:lnSpc>
            <a:spcBef>
              <a:spcPct val="0"/>
            </a:spcBef>
            <a:spcAft>
              <a:spcPct val="15000"/>
            </a:spcAft>
            <a:buChar char="•"/>
          </a:pPr>
          <a:r>
            <a:rPr lang="en-US" sz="1700" kern="1200" dirty="0"/>
            <a:t>Yemen</a:t>
          </a:r>
        </a:p>
      </dsp:txBody>
      <dsp:txXfrm>
        <a:off x="9987" y="535487"/>
        <a:ext cx="2509170" cy="3546540"/>
      </dsp:txXfrm>
    </dsp:sp>
    <dsp:sp modelId="{C2EDB66F-6BCB-46DF-84EE-37F1F8B6F909}">
      <dsp:nvSpPr>
        <dsp:cNvPr id="0" name=""/>
        <dsp:cNvSpPr/>
      </dsp:nvSpPr>
      <dsp:spPr>
        <a:xfrm>
          <a:off x="3136880" y="45886"/>
          <a:ext cx="2386898" cy="489600"/>
        </a:xfrm>
        <a:prstGeom prst="rect">
          <a:avLst/>
        </a:prstGeom>
        <a:solidFill>
          <a:schemeClr val="accent4">
            <a:hueOff val="4900445"/>
            <a:satOff val="-20388"/>
            <a:lumOff val="4804"/>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15 HNRPs</a:t>
          </a:r>
        </a:p>
      </dsp:txBody>
      <dsp:txXfrm>
        <a:off x="3136880" y="45886"/>
        <a:ext cx="2386898" cy="489600"/>
      </dsp:txXfrm>
    </dsp:sp>
    <dsp:sp modelId="{05DE2B15-AA76-4B3A-8E37-1C94A3357AB7}">
      <dsp:nvSpPr>
        <dsp:cNvPr id="0" name=""/>
        <dsp:cNvSpPr/>
      </dsp:nvSpPr>
      <dsp:spPr>
        <a:xfrm>
          <a:off x="3143442" y="535487"/>
          <a:ext cx="2373774" cy="3546540"/>
        </a:xfrm>
        <a:prstGeom prst="rect">
          <a:avLst/>
        </a:prstGeom>
        <a:solidFill>
          <a:schemeClr val="accent4">
            <a:tint val="40000"/>
            <a:alpha val="90000"/>
            <a:hueOff val="5430963"/>
            <a:satOff val="-25622"/>
            <a:lumOff val="-925"/>
            <a:alphaOff val="0"/>
          </a:schemeClr>
        </a:solidFill>
        <a:ln w="12700" cap="flat" cmpd="sng" algn="ctr">
          <a:solidFill>
            <a:schemeClr val="accent4">
              <a:tint val="40000"/>
              <a:alpha val="90000"/>
              <a:hueOff val="5430963"/>
              <a:satOff val="-25622"/>
              <a:lumOff val="-9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Afghanistan</a:t>
          </a:r>
        </a:p>
        <a:p>
          <a:pPr marL="171450" lvl="1" indent="-171450" algn="l" defTabSz="755650">
            <a:lnSpc>
              <a:spcPct val="90000"/>
            </a:lnSpc>
            <a:spcBef>
              <a:spcPct val="0"/>
            </a:spcBef>
            <a:spcAft>
              <a:spcPct val="15000"/>
            </a:spcAft>
            <a:buChar char="•"/>
          </a:pPr>
          <a:r>
            <a:rPr lang="en-US" sz="1700" kern="1200" dirty="0"/>
            <a:t>Chad</a:t>
          </a:r>
        </a:p>
        <a:p>
          <a:pPr marL="171450" lvl="1" indent="-171450" algn="l" defTabSz="755650">
            <a:lnSpc>
              <a:spcPct val="90000"/>
            </a:lnSpc>
            <a:spcBef>
              <a:spcPct val="0"/>
            </a:spcBef>
            <a:spcAft>
              <a:spcPct val="15000"/>
            </a:spcAft>
            <a:buChar char="•"/>
          </a:pPr>
          <a:r>
            <a:rPr lang="en-US" sz="1700" kern="1200" dirty="0"/>
            <a:t>Haiti</a:t>
          </a:r>
        </a:p>
        <a:p>
          <a:pPr marL="171450" lvl="1" indent="-171450" algn="l" defTabSz="755650">
            <a:lnSpc>
              <a:spcPct val="90000"/>
            </a:lnSpc>
            <a:spcBef>
              <a:spcPct val="0"/>
            </a:spcBef>
            <a:spcAft>
              <a:spcPct val="15000"/>
            </a:spcAft>
            <a:buChar char="•"/>
          </a:pPr>
          <a:r>
            <a:rPr lang="en-US" sz="1700" kern="1200" dirty="0"/>
            <a:t>Honduras</a:t>
          </a:r>
        </a:p>
        <a:p>
          <a:pPr marL="171450" lvl="1" indent="-171450" algn="l" defTabSz="755650">
            <a:lnSpc>
              <a:spcPct val="90000"/>
            </a:lnSpc>
            <a:spcBef>
              <a:spcPct val="0"/>
            </a:spcBef>
            <a:spcAft>
              <a:spcPct val="15000"/>
            </a:spcAft>
            <a:buChar char="•"/>
          </a:pPr>
          <a:r>
            <a:rPr lang="en-US" sz="1700" kern="1200" dirty="0"/>
            <a:t>Mali</a:t>
          </a:r>
        </a:p>
        <a:p>
          <a:pPr marL="171450" lvl="1" indent="-171450" algn="l" defTabSz="755650">
            <a:lnSpc>
              <a:spcPct val="90000"/>
            </a:lnSpc>
            <a:spcBef>
              <a:spcPct val="0"/>
            </a:spcBef>
            <a:spcAft>
              <a:spcPct val="15000"/>
            </a:spcAft>
            <a:buChar char="•"/>
          </a:pPr>
          <a:r>
            <a:rPr lang="en-US" sz="1700" kern="1200" dirty="0"/>
            <a:t>Mozambique</a:t>
          </a:r>
        </a:p>
        <a:p>
          <a:pPr marL="171450" lvl="1" indent="-171450" algn="l" defTabSz="755650">
            <a:lnSpc>
              <a:spcPct val="90000"/>
            </a:lnSpc>
            <a:spcBef>
              <a:spcPct val="0"/>
            </a:spcBef>
            <a:spcAft>
              <a:spcPct val="15000"/>
            </a:spcAft>
            <a:buChar char="•"/>
          </a:pPr>
          <a:r>
            <a:rPr lang="en-US" sz="1700" kern="1200" dirty="0"/>
            <a:t>Myanmar</a:t>
          </a:r>
        </a:p>
        <a:p>
          <a:pPr marL="171450" lvl="1" indent="-171450" algn="l" defTabSz="755650">
            <a:lnSpc>
              <a:spcPct val="90000"/>
            </a:lnSpc>
            <a:spcBef>
              <a:spcPct val="0"/>
            </a:spcBef>
            <a:spcAft>
              <a:spcPct val="15000"/>
            </a:spcAft>
            <a:buChar char="•"/>
          </a:pPr>
          <a:r>
            <a:rPr lang="en-US" sz="1700" kern="1200" dirty="0"/>
            <a:t>Niger</a:t>
          </a:r>
        </a:p>
        <a:p>
          <a:pPr marL="171450" lvl="1" indent="-171450" algn="l" defTabSz="755650">
            <a:lnSpc>
              <a:spcPct val="90000"/>
            </a:lnSpc>
            <a:spcBef>
              <a:spcPct val="0"/>
            </a:spcBef>
            <a:spcAft>
              <a:spcPct val="15000"/>
            </a:spcAft>
            <a:buChar char="•"/>
          </a:pPr>
          <a:r>
            <a:rPr lang="en-US" sz="1700" kern="1200" dirty="0"/>
            <a:t>Somalia</a:t>
          </a:r>
        </a:p>
        <a:p>
          <a:pPr marL="171450" lvl="1" indent="-171450" algn="l" defTabSz="755650">
            <a:lnSpc>
              <a:spcPct val="90000"/>
            </a:lnSpc>
            <a:spcBef>
              <a:spcPct val="0"/>
            </a:spcBef>
            <a:spcAft>
              <a:spcPct val="15000"/>
            </a:spcAft>
            <a:buChar char="•"/>
          </a:pPr>
          <a:r>
            <a:rPr lang="en-US" sz="1700" kern="1200" dirty="0"/>
            <a:t>South Sudan</a:t>
          </a:r>
        </a:p>
        <a:p>
          <a:pPr marL="171450" lvl="1" indent="-171450" algn="l" defTabSz="755650">
            <a:lnSpc>
              <a:spcPct val="90000"/>
            </a:lnSpc>
            <a:spcBef>
              <a:spcPct val="0"/>
            </a:spcBef>
            <a:spcAft>
              <a:spcPct val="15000"/>
            </a:spcAft>
            <a:buChar char="•"/>
          </a:pPr>
          <a:r>
            <a:rPr lang="en-US" sz="1700" kern="1200" dirty="0"/>
            <a:t>Sudan </a:t>
          </a:r>
        </a:p>
        <a:p>
          <a:pPr marL="171450" lvl="1" indent="-171450" algn="l" defTabSz="755650">
            <a:lnSpc>
              <a:spcPct val="90000"/>
            </a:lnSpc>
            <a:spcBef>
              <a:spcPct val="0"/>
            </a:spcBef>
            <a:spcAft>
              <a:spcPct val="15000"/>
            </a:spcAft>
            <a:buChar char="•"/>
          </a:pPr>
          <a:r>
            <a:rPr lang="en-US" sz="1700" kern="1200" dirty="0"/>
            <a:t>Ukraine</a:t>
          </a:r>
        </a:p>
      </dsp:txBody>
      <dsp:txXfrm>
        <a:off x="3143442" y="535487"/>
        <a:ext cx="2373774" cy="3546540"/>
      </dsp:txXfrm>
    </dsp:sp>
    <dsp:sp modelId="{78E84491-728D-4990-9F78-DF6F87CE913A}">
      <dsp:nvSpPr>
        <dsp:cNvPr id="0" name=""/>
        <dsp:cNvSpPr/>
      </dsp:nvSpPr>
      <dsp:spPr>
        <a:xfrm>
          <a:off x="6138286" y="24765"/>
          <a:ext cx="4374653" cy="489600"/>
        </a:xfrm>
        <a:prstGeom prst="rect">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Inter-agency collaboration</a:t>
          </a:r>
        </a:p>
      </dsp:txBody>
      <dsp:txXfrm>
        <a:off x="6138286" y="24765"/>
        <a:ext cx="4374653" cy="489600"/>
      </dsp:txXfrm>
    </dsp:sp>
    <dsp:sp modelId="{CA17FADB-D187-4BC1-918A-D85BAF14783E}">
      <dsp:nvSpPr>
        <dsp:cNvPr id="0" name=""/>
        <dsp:cNvSpPr/>
      </dsp:nvSpPr>
      <dsp:spPr>
        <a:xfrm>
          <a:off x="6136230" y="535487"/>
          <a:ext cx="4374653" cy="3546540"/>
        </a:xfrm>
        <a:prstGeom prst="rect">
          <a:avLst/>
        </a:prstGeom>
        <a:solidFill>
          <a:schemeClr val="accent4">
            <a:tint val="40000"/>
            <a:alpha val="90000"/>
            <a:hueOff val="10861925"/>
            <a:satOff val="-51245"/>
            <a:lumOff val="-1851"/>
            <a:alphaOff val="0"/>
          </a:schemeClr>
        </a:solidFill>
        <a:ln w="12700" cap="flat" cmpd="sng" algn="ctr">
          <a:solidFill>
            <a:schemeClr val="accent4">
              <a:tint val="40000"/>
              <a:alpha val="90000"/>
              <a:hueOff val="10861925"/>
              <a:satOff val="-51245"/>
              <a:lumOff val="-18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kern="1200" dirty="0"/>
            <a:t>Coordinated by UNICEF, with:</a:t>
          </a:r>
        </a:p>
        <a:p>
          <a:pPr marL="171450" lvl="1" indent="-171450" algn="l" defTabSz="755650">
            <a:lnSpc>
              <a:spcPct val="90000"/>
            </a:lnSpc>
            <a:spcBef>
              <a:spcPct val="0"/>
            </a:spcBef>
            <a:spcAft>
              <a:spcPct val="15000"/>
            </a:spcAft>
            <a:buChar char="•"/>
          </a:pPr>
          <a:r>
            <a:rPr lang="en-US" sz="1700" kern="1200" dirty="0"/>
            <a:t>CBM- International</a:t>
          </a:r>
        </a:p>
        <a:p>
          <a:pPr marL="171450" lvl="1" indent="-171450" algn="l" defTabSz="755650">
            <a:lnSpc>
              <a:spcPct val="90000"/>
            </a:lnSpc>
            <a:spcBef>
              <a:spcPct val="0"/>
            </a:spcBef>
            <a:spcAft>
              <a:spcPct val="15000"/>
            </a:spcAft>
            <a:buChar char="•"/>
          </a:pPr>
          <a:r>
            <a:rPr lang="en-US" sz="1700" kern="1200" dirty="0"/>
            <a:t>Global Education Cluster</a:t>
          </a:r>
        </a:p>
        <a:p>
          <a:pPr marL="171450" lvl="1" indent="-171450" algn="l" defTabSz="755650">
            <a:lnSpc>
              <a:spcPct val="90000"/>
            </a:lnSpc>
            <a:spcBef>
              <a:spcPct val="0"/>
            </a:spcBef>
            <a:spcAft>
              <a:spcPct val="15000"/>
            </a:spcAft>
            <a:buChar char="•"/>
          </a:pPr>
          <a:r>
            <a:rPr lang="en-US" sz="1700" kern="1200" dirty="0"/>
            <a:t>Global Protection Cluster</a:t>
          </a:r>
        </a:p>
        <a:p>
          <a:pPr marL="171450" lvl="1" indent="-171450" algn="l" defTabSz="755650">
            <a:lnSpc>
              <a:spcPct val="90000"/>
            </a:lnSpc>
            <a:spcBef>
              <a:spcPct val="0"/>
            </a:spcBef>
            <a:spcAft>
              <a:spcPct val="15000"/>
            </a:spcAft>
            <a:buChar char="•"/>
          </a:pPr>
          <a:r>
            <a:rPr lang="en-US" sz="1700" kern="1200" dirty="0"/>
            <a:t>Impact Initiatives</a:t>
          </a:r>
        </a:p>
        <a:p>
          <a:pPr marL="171450" lvl="1" indent="-171450" algn="l" defTabSz="755650">
            <a:lnSpc>
              <a:spcPct val="90000"/>
            </a:lnSpc>
            <a:spcBef>
              <a:spcPct val="0"/>
            </a:spcBef>
            <a:spcAft>
              <a:spcPct val="15000"/>
            </a:spcAft>
            <a:buChar char="•"/>
          </a:pPr>
          <a:r>
            <a:rPr lang="en-US" sz="1700" kern="1200" dirty="0"/>
            <a:t>IOM</a:t>
          </a:r>
        </a:p>
        <a:p>
          <a:pPr marL="171450" lvl="1" indent="-171450" algn="l" defTabSz="755650">
            <a:lnSpc>
              <a:spcPct val="90000"/>
            </a:lnSpc>
            <a:spcBef>
              <a:spcPct val="0"/>
            </a:spcBef>
            <a:spcAft>
              <a:spcPct val="15000"/>
            </a:spcAft>
            <a:buChar char="•"/>
          </a:pPr>
          <a:r>
            <a:rPr lang="en-US" sz="1700" kern="1200" dirty="0"/>
            <a:t>OCHA</a:t>
          </a:r>
        </a:p>
        <a:p>
          <a:pPr marL="171450" lvl="1" indent="-171450" algn="l" defTabSz="755650">
            <a:lnSpc>
              <a:spcPct val="90000"/>
            </a:lnSpc>
            <a:spcBef>
              <a:spcPct val="0"/>
            </a:spcBef>
            <a:spcAft>
              <a:spcPct val="15000"/>
            </a:spcAft>
            <a:buChar char="•"/>
          </a:pPr>
          <a:r>
            <a:rPr lang="en-US" sz="1700" kern="1200" dirty="0"/>
            <a:t>Trinity College Dublin</a:t>
          </a:r>
        </a:p>
        <a:p>
          <a:pPr marL="171450" lvl="1" indent="-171450" algn="l" defTabSz="755650">
            <a:lnSpc>
              <a:spcPct val="90000"/>
            </a:lnSpc>
            <a:spcBef>
              <a:spcPct val="0"/>
            </a:spcBef>
            <a:spcAft>
              <a:spcPct val="15000"/>
            </a:spcAft>
            <a:buChar char="•"/>
          </a:pPr>
          <a:r>
            <a:rPr lang="en-US" sz="1700" kern="1200" dirty="0"/>
            <a:t>UNHCR</a:t>
          </a:r>
        </a:p>
        <a:p>
          <a:pPr marL="171450" lvl="1" indent="-171450" algn="l" defTabSz="755650">
            <a:lnSpc>
              <a:spcPct val="90000"/>
            </a:lnSpc>
            <a:spcBef>
              <a:spcPct val="0"/>
            </a:spcBef>
            <a:spcAft>
              <a:spcPct val="15000"/>
            </a:spcAft>
            <a:buChar char="•"/>
          </a:pPr>
          <a:r>
            <a:rPr lang="en-US" sz="1700" kern="1200" dirty="0"/>
            <a:t>WFP </a:t>
          </a:r>
        </a:p>
      </dsp:txBody>
      <dsp:txXfrm>
        <a:off x="6136230" y="535487"/>
        <a:ext cx="4374653" cy="35465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39CEC-CE73-4AB0-95E9-052C0BACF888}">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C4C4D-95D5-40C4-932F-FF19064897C1}">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2022- Development of guidance with REACH- use of Washington Group Questions in MSNAs</a:t>
          </a:r>
        </a:p>
      </dsp:txBody>
      <dsp:txXfrm>
        <a:off x="0" y="0"/>
        <a:ext cx="6900512" cy="1384035"/>
      </dsp:txXfrm>
    </dsp:sp>
    <dsp:sp modelId="{19C1B5AB-AAC8-497A-85A1-D6D3F177A0C9}">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7E291-ED00-4099-9E8A-73F3E9432C9D}">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In 2018, no HNOs provided a disaggregated PIN. In 2023, 91% of HNOs disaggregated PIN by disability</a:t>
          </a:r>
        </a:p>
      </dsp:txBody>
      <dsp:txXfrm>
        <a:off x="0" y="1384035"/>
        <a:ext cx="6900512" cy="1384035"/>
      </dsp:txXfrm>
    </dsp:sp>
    <dsp:sp modelId="{6E4A2838-DA8E-45F1-89AB-8F6D11BC08E2}">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F0AAF-8731-4FB8-AC0F-526FF28D63D3}">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In 2018, 17% of HNOs provided a description of the needs of persons with disabilities. In 2023, 82% provided a comprehensive description </a:t>
          </a:r>
        </a:p>
      </dsp:txBody>
      <dsp:txXfrm>
        <a:off x="0" y="2768070"/>
        <a:ext cx="6900512" cy="1384035"/>
      </dsp:txXfrm>
    </dsp:sp>
    <dsp:sp modelId="{67EC354D-4E85-44E7-9C9D-EF216DE759EE}">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33B03-AA8E-4751-A71A-B99D5E2C9A22}">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In 2023, 84% of HNOs addressed disability inclusion in 5 or more cluster chapters</a:t>
          </a:r>
        </a:p>
      </dsp:txBody>
      <dsp:txXfrm>
        <a:off x="0" y="4152105"/>
        <a:ext cx="6900512" cy="1384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39CEC-CE73-4AB0-95E9-052C0BACF888}">
      <dsp:nvSpPr>
        <dsp:cNvPr id="0" name=""/>
        <dsp:cNvSpPr/>
      </dsp:nvSpPr>
      <dsp:spPr>
        <a:xfrm>
          <a:off x="0" y="0"/>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8C4C4D-95D5-40C4-932F-FF19064897C1}">
      <dsp:nvSpPr>
        <dsp:cNvPr id="0" name=""/>
        <dsp:cNvSpPr/>
      </dsp:nvSpPr>
      <dsp:spPr>
        <a:xfrm>
          <a:off x="0" y="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In 2018, 10% of HRPs referred to mainstreaming of disability inclusion. In 2023, 84% described a comprehensive response to the needs of persons with disabilities</a:t>
          </a:r>
        </a:p>
      </dsp:txBody>
      <dsp:txXfrm>
        <a:off x="0" y="0"/>
        <a:ext cx="6900512" cy="1384035"/>
      </dsp:txXfrm>
    </dsp:sp>
    <dsp:sp modelId="{19C1B5AB-AAC8-497A-85A1-D6D3F177A0C9}">
      <dsp:nvSpPr>
        <dsp:cNvPr id="0" name=""/>
        <dsp:cNvSpPr/>
      </dsp:nvSpPr>
      <dsp:spPr>
        <a:xfrm>
          <a:off x="0" y="1384035"/>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87E291-ED00-4099-9E8A-73F3E9432C9D}">
      <dsp:nvSpPr>
        <dsp:cNvPr id="0" name=""/>
        <dsp:cNvSpPr/>
      </dsp:nvSpPr>
      <dsp:spPr>
        <a:xfrm>
          <a:off x="0" y="138403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In 2018, 19% of HRPs reflected disability inclusion in monitoring frameworks. In 2023, 80% presented either disaggregated or specific indicators for disability inclusion</a:t>
          </a:r>
        </a:p>
      </dsp:txBody>
      <dsp:txXfrm>
        <a:off x="0" y="1384035"/>
        <a:ext cx="6900512" cy="1384035"/>
      </dsp:txXfrm>
    </dsp:sp>
    <dsp:sp modelId="{6E4A2838-DA8E-45F1-89AB-8F6D11BC08E2}">
      <dsp:nvSpPr>
        <dsp:cNvPr id="0" name=""/>
        <dsp:cNvSpPr/>
      </dsp:nvSpPr>
      <dsp:spPr>
        <a:xfrm>
          <a:off x="0" y="2768070"/>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0F0AAF-8731-4FB8-AC0F-526FF28D63D3}">
      <dsp:nvSpPr>
        <dsp:cNvPr id="0" name=""/>
        <dsp:cNvSpPr/>
      </dsp:nvSpPr>
      <dsp:spPr>
        <a:xfrm>
          <a:off x="0" y="2768070"/>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In 2018, 29% of HRPs mentioned consultation with persons with disabilities or accessibility of CFMs. In 2023, 84% described inclusive AAP mechanisms</a:t>
          </a:r>
        </a:p>
      </dsp:txBody>
      <dsp:txXfrm>
        <a:off x="0" y="2768070"/>
        <a:ext cx="6900512" cy="1384035"/>
      </dsp:txXfrm>
    </dsp:sp>
    <dsp:sp modelId="{67EC354D-4E85-44E7-9C9D-EF216DE759EE}">
      <dsp:nvSpPr>
        <dsp:cNvPr id="0" name=""/>
        <dsp:cNvSpPr/>
      </dsp:nvSpPr>
      <dsp:spPr>
        <a:xfrm>
          <a:off x="0" y="4152105"/>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133B03-AA8E-4751-A71A-B99D5E2C9A22}">
      <dsp:nvSpPr>
        <dsp:cNvPr id="0" name=""/>
        <dsp:cNvSpPr/>
      </dsp:nvSpPr>
      <dsp:spPr>
        <a:xfrm>
          <a:off x="0" y="4152105"/>
          <a:ext cx="6900512" cy="13840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dirty="0"/>
            <a:t>In 2023, 80% of HRPs addressed disability inclusion in 5 or more cluster chapters (compared to 43% in 2021)</a:t>
          </a:r>
        </a:p>
      </dsp:txBody>
      <dsp:txXfrm>
        <a:off x="0" y="4152105"/>
        <a:ext cx="6900512" cy="138403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2418D-948B-4AEA-8942-9E988CB3AA68}" type="datetimeFigureOut">
              <a:rPr lang="en-US" smtClean="0"/>
              <a:t>9/27/2024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291A34-6987-4BA9-9E6E-97EEBB02CD51}" type="slidenum">
              <a:rPr lang="en-US" smtClean="0"/>
              <a:t>‹#›</a:t>
            </a:fld>
            <a:endParaRPr lang="en-US"/>
          </a:p>
        </p:txBody>
      </p:sp>
    </p:spTree>
    <p:extLst>
      <p:ext uri="{BB962C8B-B14F-4D97-AF65-F5344CB8AC3E}">
        <p14:creationId xmlns:p14="http://schemas.microsoft.com/office/powerpoint/2010/main" val="1182049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reliefweb.int/report/world/guidance-strengthening-disability-inclusion-humanitarian-response-plans"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repository.impact-initiatives.org/wp-content/uploads/2022/05/Guide_WGQs_in_MSNAs_toshare_final.pdf" TargetMode="External"/><Relationship Id="rId4" Type="http://schemas.openxmlformats.org/officeDocument/2006/relationships/hyperlink" Target="https://dtm.iom.int/sites/g/files/tmzbdl1461/files/tools/Interagency%20DecisionMaking%20Tree%20on%20Data%20for%20Disability%20Inclusion_1.pdf"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51560" rtl="0" eaLnBrk="1" fontAlgn="auto" latinLnBrk="0" hangingPunct="1">
              <a:lnSpc>
                <a:spcPct val="90000"/>
              </a:lnSpc>
              <a:spcBef>
                <a:spcPts val="1150"/>
              </a:spcBef>
              <a:spcAft>
                <a:spcPts val="0"/>
              </a:spcAft>
              <a:buClrTx/>
              <a:buSzTx/>
              <a:buFont typeface="Arial" panose="020B0604020202020204" pitchFamily="34" charset="0"/>
              <a:buNone/>
              <a:tabLst/>
              <a:defRPr/>
            </a:pPr>
            <a:r>
              <a:rPr lang="en-US" dirty="0"/>
              <a:t>HNO/HRP guidance- </a:t>
            </a:r>
            <a:r>
              <a:rPr lang="en-US" dirty="0">
                <a:hlinkClick r:id="rId3"/>
              </a:rPr>
              <a:t>Guidance on strengthening disability inclusion in Humanitarian Response Plans - World | </a:t>
            </a:r>
            <a:r>
              <a:rPr lang="en-US" dirty="0" err="1">
                <a:hlinkClick r:id="rId3"/>
              </a:rPr>
              <a:t>ReliefWeb</a:t>
            </a:r>
            <a:r>
              <a:rPr lang="en-US" dirty="0"/>
              <a:t> </a:t>
            </a:r>
          </a:p>
          <a:p>
            <a:pPr marL="0" marR="0" lvl="0" indent="0" algn="l" defTabSz="1051560" rtl="0" eaLnBrk="1" fontAlgn="auto" latinLnBrk="0" hangingPunct="1">
              <a:lnSpc>
                <a:spcPct val="90000"/>
              </a:lnSpc>
              <a:spcBef>
                <a:spcPts val="1150"/>
              </a:spcBef>
              <a:spcAft>
                <a:spcPts val="0"/>
              </a:spcAft>
              <a:buClrTx/>
              <a:buSzTx/>
              <a:buFont typeface="Arial" panose="020B0604020202020204" pitchFamily="34" charset="0"/>
              <a:buNone/>
              <a:tabLst/>
              <a:defRPr/>
            </a:pPr>
            <a:endParaRPr lang="en-US" dirty="0"/>
          </a:p>
          <a:p>
            <a:pPr marL="0" marR="0" lvl="0" indent="0" algn="l" defTabSz="1051560" rtl="0" eaLnBrk="1" fontAlgn="auto" latinLnBrk="0" hangingPunct="1">
              <a:lnSpc>
                <a:spcPct val="90000"/>
              </a:lnSpc>
              <a:spcBef>
                <a:spcPts val="1150"/>
              </a:spcBef>
              <a:spcAft>
                <a:spcPts val="0"/>
              </a:spcAft>
              <a:buClrTx/>
              <a:buSzTx/>
              <a:buFont typeface="Arial" panose="020B0604020202020204" pitchFamily="34" charset="0"/>
              <a:buNone/>
              <a:tabLst/>
              <a:defRPr/>
            </a:pPr>
            <a:r>
              <a:rPr lang="en-US" dirty="0"/>
              <a:t>Decision tree- </a:t>
            </a:r>
            <a:r>
              <a:rPr lang="en-US" dirty="0">
                <a:hlinkClick r:id="rId4"/>
              </a:rPr>
              <a:t>PowerPoint Presentation (iom.int)</a:t>
            </a:r>
            <a:r>
              <a:rPr lang="en-US" dirty="0"/>
              <a:t> </a:t>
            </a:r>
          </a:p>
          <a:p>
            <a:pPr marL="0" marR="0" lvl="0" indent="0" algn="l" defTabSz="1051560" rtl="0" eaLnBrk="1" fontAlgn="auto" latinLnBrk="0" hangingPunct="1">
              <a:lnSpc>
                <a:spcPct val="90000"/>
              </a:lnSpc>
              <a:spcBef>
                <a:spcPts val="1150"/>
              </a:spcBef>
              <a:spcAft>
                <a:spcPts val="0"/>
              </a:spcAft>
              <a:buClrTx/>
              <a:buSzTx/>
              <a:buFont typeface="Arial" panose="020B0604020202020204" pitchFamily="34" charset="0"/>
              <a:buNone/>
              <a:tabLst/>
              <a:defRPr/>
            </a:pPr>
            <a:endParaRPr lang="en-US" dirty="0"/>
          </a:p>
          <a:p>
            <a:pPr marL="0" marR="0" lvl="0" indent="0" algn="l" defTabSz="1051560" rtl="0" eaLnBrk="1" fontAlgn="auto" latinLnBrk="0" hangingPunct="1">
              <a:lnSpc>
                <a:spcPct val="90000"/>
              </a:lnSpc>
              <a:spcBef>
                <a:spcPts val="1150"/>
              </a:spcBef>
              <a:spcAft>
                <a:spcPts val="0"/>
              </a:spcAft>
              <a:buClrTx/>
              <a:buSzTx/>
              <a:buFont typeface="Arial" panose="020B0604020202020204" pitchFamily="34" charset="0"/>
              <a:buNone/>
              <a:tabLst/>
              <a:defRPr/>
            </a:pPr>
            <a:r>
              <a:rPr lang="en-US" dirty="0"/>
              <a:t>MSNA guidance- </a:t>
            </a:r>
            <a:r>
              <a:rPr kumimoji="0" lang="en-US" sz="322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Guide_WGQs_in_MSNAs_toshare_final.pdf (impact-initiatives.org)</a:t>
            </a:r>
            <a:endParaRPr kumimoji="0" lang="en-US" sz="322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68291A34-6987-4BA9-9E6E-97EEBB02CD51}" type="slidenum">
              <a:rPr lang="en-US" smtClean="0"/>
              <a:t>3</a:t>
            </a:fld>
            <a:endParaRPr lang="en-US"/>
          </a:p>
        </p:txBody>
      </p:sp>
    </p:spTree>
    <p:extLst>
      <p:ext uri="{BB962C8B-B14F-4D97-AF65-F5344CB8AC3E}">
        <p14:creationId xmlns:p14="http://schemas.microsoft.com/office/powerpoint/2010/main" val="1816149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refer to HNOs partially or fully meeting expectations, according to review criteria.</a:t>
            </a:r>
          </a:p>
        </p:txBody>
      </p:sp>
      <p:sp>
        <p:nvSpPr>
          <p:cNvPr id="4" name="Slide Number Placeholder 3"/>
          <p:cNvSpPr>
            <a:spLocks noGrp="1"/>
          </p:cNvSpPr>
          <p:nvPr>
            <p:ph type="sldNum" sz="quarter" idx="5"/>
          </p:nvPr>
        </p:nvSpPr>
        <p:spPr/>
        <p:txBody>
          <a:bodyPr/>
          <a:lstStyle/>
          <a:p>
            <a:fld id="{68291A34-6987-4BA9-9E6E-97EEBB02CD51}" type="slidenum">
              <a:rPr lang="en-US" smtClean="0"/>
              <a:t>15</a:t>
            </a:fld>
            <a:endParaRPr lang="en-US"/>
          </a:p>
        </p:txBody>
      </p:sp>
    </p:spTree>
    <p:extLst>
      <p:ext uri="{BB962C8B-B14F-4D97-AF65-F5344CB8AC3E}">
        <p14:creationId xmlns:p14="http://schemas.microsoft.com/office/powerpoint/2010/main" val="29800556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Progress to 2023 (pre-HNRP)</a:t>
            </a:r>
          </a:p>
        </p:txBody>
      </p:sp>
      <p:sp>
        <p:nvSpPr>
          <p:cNvPr id="4" name="Slide Number Placeholder 3"/>
          <p:cNvSpPr>
            <a:spLocks noGrp="1"/>
          </p:cNvSpPr>
          <p:nvPr>
            <p:ph type="sldNum" sz="quarter" idx="5"/>
          </p:nvPr>
        </p:nvSpPr>
        <p:spPr/>
        <p:txBody>
          <a:bodyPr/>
          <a:lstStyle/>
          <a:p>
            <a:fld id="{68291A34-6987-4BA9-9E6E-97EEBB02CD51}" type="slidenum">
              <a:rPr lang="en-US" smtClean="0"/>
              <a:t>16</a:t>
            </a:fld>
            <a:endParaRPr lang="en-US"/>
          </a:p>
        </p:txBody>
      </p:sp>
    </p:spTree>
    <p:extLst>
      <p:ext uri="{BB962C8B-B14F-4D97-AF65-F5344CB8AC3E}">
        <p14:creationId xmlns:p14="http://schemas.microsoft.com/office/powerpoint/2010/main" val="111122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meeting- 14%</a:t>
            </a:r>
          </a:p>
          <a:p>
            <a:r>
              <a:rPr lang="en-US" dirty="0"/>
              <a:t>Partially meeting- 52%</a:t>
            </a:r>
          </a:p>
          <a:p>
            <a:r>
              <a:rPr lang="en-US" dirty="0"/>
              <a:t>Fully meeting- 33%</a:t>
            </a:r>
          </a:p>
        </p:txBody>
      </p:sp>
      <p:sp>
        <p:nvSpPr>
          <p:cNvPr id="4" name="Slide Number Placeholder 3"/>
          <p:cNvSpPr>
            <a:spLocks noGrp="1"/>
          </p:cNvSpPr>
          <p:nvPr>
            <p:ph type="sldNum" sz="quarter" idx="5"/>
          </p:nvPr>
        </p:nvSpPr>
        <p:spPr/>
        <p:txBody>
          <a:bodyPr/>
          <a:lstStyle/>
          <a:p>
            <a:fld id="{68291A34-6987-4BA9-9E6E-97EEBB02CD51}" type="slidenum">
              <a:rPr lang="en-US" smtClean="0"/>
              <a:t>17</a:t>
            </a:fld>
            <a:endParaRPr lang="en-US"/>
          </a:p>
        </p:txBody>
      </p:sp>
    </p:spTree>
    <p:extLst>
      <p:ext uri="{BB962C8B-B14F-4D97-AF65-F5344CB8AC3E}">
        <p14:creationId xmlns:p14="http://schemas.microsoft.com/office/powerpoint/2010/main" val="1180255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meeting- 62%</a:t>
            </a:r>
          </a:p>
          <a:p>
            <a:r>
              <a:rPr lang="en-US" dirty="0"/>
              <a:t>Partially meeting- 19%</a:t>
            </a:r>
          </a:p>
          <a:p>
            <a:r>
              <a:rPr lang="en-US" dirty="0"/>
              <a:t>Fully meeting- 19%</a:t>
            </a:r>
          </a:p>
        </p:txBody>
      </p:sp>
      <p:sp>
        <p:nvSpPr>
          <p:cNvPr id="4" name="Slide Number Placeholder 3"/>
          <p:cNvSpPr>
            <a:spLocks noGrp="1"/>
          </p:cNvSpPr>
          <p:nvPr>
            <p:ph type="sldNum" sz="quarter" idx="5"/>
          </p:nvPr>
        </p:nvSpPr>
        <p:spPr/>
        <p:txBody>
          <a:bodyPr/>
          <a:lstStyle/>
          <a:p>
            <a:fld id="{68291A34-6987-4BA9-9E6E-97EEBB02CD51}" type="slidenum">
              <a:rPr lang="en-US" smtClean="0"/>
              <a:t>19</a:t>
            </a:fld>
            <a:endParaRPr lang="en-US"/>
          </a:p>
        </p:txBody>
      </p:sp>
    </p:spTree>
    <p:extLst>
      <p:ext uri="{BB962C8B-B14F-4D97-AF65-F5344CB8AC3E}">
        <p14:creationId xmlns:p14="http://schemas.microsoft.com/office/powerpoint/2010/main" val="8645321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meeting- 76%</a:t>
            </a:r>
          </a:p>
          <a:p>
            <a:r>
              <a:rPr lang="en-US" dirty="0"/>
              <a:t>Partially meeting- 33%</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It is important to highlight that this rating may not fully reflect the extent to which feedback and complaints mechanisms are disability inclusive in HRPs/HNRPs. The review process did not delve into external links or references to AAP that may contain more detailed information on disability-inclusive complaints and feedback mechanisms.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8291A34-6987-4BA9-9E6E-97EEBB02CD51}" type="slidenum">
              <a:rPr lang="en-US" smtClean="0"/>
              <a:t>21</a:t>
            </a:fld>
            <a:endParaRPr lang="en-US"/>
          </a:p>
        </p:txBody>
      </p:sp>
    </p:spTree>
    <p:extLst>
      <p:ext uri="{BB962C8B-B14F-4D97-AF65-F5344CB8AC3E}">
        <p14:creationId xmlns:p14="http://schemas.microsoft.com/office/powerpoint/2010/main" val="784925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meeting- 9.5%</a:t>
            </a:r>
          </a:p>
          <a:p>
            <a:r>
              <a:rPr lang="en-US" dirty="0"/>
              <a:t>Partially meeting- 52.5%</a:t>
            </a:r>
          </a:p>
          <a:p>
            <a:r>
              <a:rPr lang="en-US" dirty="0"/>
              <a:t>Fully meeting- 32%</a:t>
            </a:r>
          </a:p>
        </p:txBody>
      </p:sp>
      <p:sp>
        <p:nvSpPr>
          <p:cNvPr id="4" name="Slide Number Placeholder 3"/>
          <p:cNvSpPr>
            <a:spLocks noGrp="1"/>
          </p:cNvSpPr>
          <p:nvPr>
            <p:ph type="sldNum" sz="quarter" idx="5"/>
          </p:nvPr>
        </p:nvSpPr>
        <p:spPr/>
        <p:txBody>
          <a:bodyPr/>
          <a:lstStyle/>
          <a:p>
            <a:fld id="{68291A34-6987-4BA9-9E6E-97EEBB02CD51}" type="slidenum">
              <a:rPr lang="en-US" smtClean="0"/>
              <a:t>24</a:t>
            </a:fld>
            <a:endParaRPr lang="en-US"/>
          </a:p>
        </p:txBody>
      </p:sp>
    </p:spTree>
    <p:extLst>
      <p:ext uri="{BB962C8B-B14F-4D97-AF65-F5344CB8AC3E}">
        <p14:creationId xmlns:p14="http://schemas.microsoft.com/office/powerpoint/2010/main" val="866978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291A34-6987-4BA9-9E6E-97EEBB02CD51}" type="slidenum">
              <a:rPr lang="en-US" smtClean="0"/>
              <a:t>26</a:t>
            </a:fld>
            <a:endParaRPr lang="en-US"/>
          </a:p>
        </p:txBody>
      </p:sp>
    </p:spTree>
    <p:extLst>
      <p:ext uri="{BB962C8B-B14F-4D97-AF65-F5344CB8AC3E}">
        <p14:creationId xmlns:p14="http://schemas.microsoft.com/office/powerpoint/2010/main" val="1754885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 refer to HRPs fully or partially meeting expectations, according to review criteria. </a:t>
            </a:r>
          </a:p>
          <a:p>
            <a:endParaRPr lang="en-US" dirty="0"/>
          </a:p>
          <a:p>
            <a:r>
              <a:rPr lang="en-US" dirty="0"/>
              <a:t>It is important to highlight that the feedback and complaints rating for 2024 may not fully reflect the extent to which feedback and complaints mechanisms are disability inclusive in HRPs/HNRPs. The review process did not delve into external links or references to AAP that may contain more detailed information on disability-inclusive complaints and feedback mechanisms. </a:t>
            </a:r>
          </a:p>
        </p:txBody>
      </p:sp>
      <p:sp>
        <p:nvSpPr>
          <p:cNvPr id="4" name="Slide Number Placeholder 3"/>
          <p:cNvSpPr>
            <a:spLocks noGrp="1"/>
          </p:cNvSpPr>
          <p:nvPr>
            <p:ph type="sldNum" sz="quarter" idx="5"/>
          </p:nvPr>
        </p:nvSpPr>
        <p:spPr/>
        <p:txBody>
          <a:bodyPr/>
          <a:lstStyle/>
          <a:p>
            <a:fld id="{68291A34-6987-4BA9-9E6E-97EEBB02CD51}" type="slidenum">
              <a:rPr lang="en-US" smtClean="0"/>
              <a:t>27</a:t>
            </a:fld>
            <a:endParaRPr lang="en-US"/>
          </a:p>
        </p:txBody>
      </p:sp>
    </p:spTree>
    <p:extLst>
      <p:ext uri="{BB962C8B-B14F-4D97-AF65-F5344CB8AC3E}">
        <p14:creationId xmlns:p14="http://schemas.microsoft.com/office/powerpoint/2010/main" val="3162716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Needs analysis:</a:t>
            </a:r>
          </a:p>
          <a:p>
            <a:r>
              <a:rPr lang="en-US" dirty="0"/>
              <a:t>There was mixed progress on disability inclusion in 2024 HNOs/ HNRPs, compared to previous years. Reflection of reliable data on persons with disabilities continued to be strong, with nearly all HNOs/ HNRPs fully or partially meeting expectations. There was some decrease in the quality of description of needs of persons with disabilities- while there continued to be many strong examples of quality analysis under the new HNRP format, highlighting the possibility to retain this level of quality- more countries did not include a clear analysis of the risks facing persons with disabilities and underlying factors. With less space for detailed analysis, there was more limited reflection of diversity of needs among persons with disabilities; and sectoral chapters in particular had less attention to disability than in previous years, highlighting potentially a need to identify other documents within which more detailed description of sectoral needs may be included (e.g. cluster strategies). </a:t>
            </a:r>
          </a:p>
          <a:p>
            <a:r>
              <a:rPr lang="en-US" dirty="0"/>
              <a:t>When HNO and HNRP format were compared, countries using the HNO format received a higher average rating across all criteria (4.1, compared to 3.6 for those using HNRP format ).</a:t>
            </a:r>
          </a:p>
          <a:p>
            <a:endParaRPr lang="en-US" dirty="0"/>
          </a:p>
          <a:p>
            <a:r>
              <a:rPr lang="en-US" b="1" dirty="0"/>
              <a:t>Response planning</a:t>
            </a:r>
            <a:r>
              <a:rPr lang="en-US" dirty="0"/>
              <a:t>:</a:t>
            </a:r>
          </a:p>
          <a:p>
            <a:r>
              <a:rPr lang="en-US" dirty="0"/>
              <a:t>HRPs/HNRPs in 2024 showed mixed progress. It was positive to note that under the revised format, quality of the description of disability inclusion in the response remained high, with three quarters of HRPs/HNRPs being rated as partially or fully meeting expectations.  There was substantial improvement in how HRPs/ HNRPs address monitoring of disability inclusion, with the monitoring framework in an external link presenting a good opportunity for inclusion of specific indicators. While sectoral chapters continue to address disability inclusion and the rating of this criterion remained consistent, there is less space in the new format for concrete and detailed description of actions to deliver an inclusive response. There was small drop in the extent to which HRPs/HNRPs addressed participation by OPDs, with this remaining a challenging area. The most substantial drop in progress was on description of accessible and inclusive feedback and complaints mechanisms, however, it may be that this is addressed in external document/s linked to the HRP/HNRP which were not reviewed in this case. </a:t>
            </a:r>
          </a:p>
          <a:p>
            <a:r>
              <a:rPr lang="en-US" dirty="0"/>
              <a:t>When HRP and HNRP format were compared, countries using the HNRP format received a higher average rating across all criteria (5.6, compared to 3.9 for those using HRP format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8291A34-6987-4BA9-9E6E-97EEBB02CD51}" type="slidenum">
              <a:rPr lang="en-US" smtClean="0"/>
              <a:t>28</a:t>
            </a:fld>
            <a:endParaRPr lang="en-US"/>
          </a:p>
        </p:txBody>
      </p:sp>
    </p:spTree>
    <p:extLst>
      <p:ext uri="{BB962C8B-B14F-4D97-AF65-F5344CB8AC3E}">
        <p14:creationId xmlns:p14="http://schemas.microsoft.com/office/powerpoint/2010/main" val="3984766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highlight>
                  <a:srgbClr val="FFFF00"/>
                </a:highlight>
              </a:rPr>
              <a:t>Please add contact details, depending on presenter and audience</a:t>
            </a:r>
          </a:p>
        </p:txBody>
      </p:sp>
      <p:sp>
        <p:nvSpPr>
          <p:cNvPr id="4" name="Slide Number Placeholder 3"/>
          <p:cNvSpPr>
            <a:spLocks noGrp="1"/>
          </p:cNvSpPr>
          <p:nvPr>
            <p:ph type="sldNum" sz="quarter" idx="5"/>
          </p:nvPr>
        </p:nvSpPr>
        <p:spPr/>
        <p:txBody>
          <a:bodyPr/>
          <a:lstStyle/>
          <a:p>
            <a:fld id="{68291A34-6987-4BA9-9E6E-97EEBB02CD51}" type="slidenum">
              <a:rPr lang="en-US" smtClean="0"/>
              <a:t>31</a:t>
            </a:fld>
            <a:endParaRPr lang="en-US"/>
          </a:p>
        </p:txBody>
      </p:sp>
    </p:spTree>
    <p:extLst>
      <p:ext uri="{BB962C8B-B14F-4D97-AF65-F5344CB8AC3E}">
        <p14:creationId xmlns:p14="http://schemas.microsoft.com/office/powerpoint/2010/main" val="698465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291A34-6987-4BA9-9E6E-97EEBB02CD51}" type="slidenum">
              <a:rPr lang="en-US" smtClean="0"/>
              <a:t>4</a:t>
            </a:fld>
            <a:endParaRPr lang="en-US"/>
          </a:p>
        </p:txBody>
      </p:sp>
    </p:spTree>
    <p:extLst>
      <p:ext uri="{BB962C8B-B14F-4D97-AF65-F5344CB8AC3E}">
        <p14:creationId xmlns:p14="http://schemas.microsoft.com/office/powerpoint/2010/main" val="244920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Progress to 2023 (pre-HNRP)</a:t>
            </a:r>
          </a:p>
        </p:txBody>
      </p:sp>
      <p:sp>
        <p:nvSpPr>
          <p:cNvPr id="4" name="Slide Number Placeholder 3"/>
          <p:cNvSpPr>
            <a:spLocks noGrp="1"/>
          </p:cNvSpPr>
          <p:nvPr>
            <p:ph type="sldNum" sz="quarter" idx="5"/>
          </p:nvPr>
        </p:nvSpPr>
        <p:spPr/>
        <p:txBody>
          <a:bodyPr/>
          <a:lstStyle/>
          <a:p>
            <a:fld id="{68291A34-6987-4BA9-9E6E-97EEBB02CD51}" type="slidenum">
              <a:rPr lang="en-US" smtClean="0"/>
              <a:t>5</a:t>
            </a:fld>
            <a:endParaRPr lang="en-US"/>
          </a:p>
        </p:txBody>
      </p:sp>
    </p:spTree>
    <p:extLst>
      <p:ext uri="{BB962C8B-B14F-4D97-AF65-F5344CB8AC3E}">
        <p14:creationId xmlns:p14="http://schemas.microsoft.com/office/powerpoint/2010/main" val="2531126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meeting 9%</a:t>
            </a:r>
          </a:p>
          <a:p>
            <a:r>
              <a:rPr lang="en-US" dirty="0"/>
              <a:t>Partially meeting 59%</a:t>
            </a:r>
          </a:p>
          <a:p>
            <a:r>
              <a:rPr lang="en-US" dirty="0"/>
              <a:t>Fully meeting 32%</a:t>
            </a:r>
          </a:p>
        </p:txBody>
      </p:sp>
      <p:sp>
        <p:nvSpPr>
          <p:cNvPr id="4" name="Slide Number Placeholder 3"/>
          <p:cNvSpPr>
            <a:spLocks noGrp="1"/>
          </p:cNvSpPr>
          <p:nvPr>
            <p:ph type="sldNum" sz="quarter" idx="5"/>
          </p:nvPr>
        </p:nvSpPr>
        <p:spPr/>
        <p:txBody>
          <a:bodyPr/>
          <a:lstStyle/>
          <a:p>
            <a:fld id="{68291A34-6987-4BA9-9E6E-97EEBB02CD51}" type="slidenum">
              <a:rPr lang="en-US" smtClean="0"/>
              <a:t>6</a:t>
            </a:fld>
            <a:endParaRPr lang="en-US"/>
          </a:p>
        </p:txBody>
      </p:sp>
    </p:spTree>
    <p:extLst>
      <p:ext uri="{BB962C8B-B14F-4D97-AF65-F5344CB8AC3E}">
        <p14:creationId xmlns:p14="http://schemas.microsoft.com/office/powerpoint/2010/main" val="378689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meeting- 32%</a:t>
            </a:r>
          </a:p>
          <a:p>
            <a:r>
              <a:rPr lang="en-US" dirty="0"/>
              <a:t>Partially meeting- 18%</a:t>
            </a:r>
          </a:p>
          <a:p>
            <a:r>
              <a:rPr lang="en-US" dirty="0"/>
              <a:t>Fully meeting- 50%</a:t>
            </a:r>
          </a:p>
        </p:txBody>
      </p:sp>
      <p:sp>
        <p:nvSpPr>
          <p:cNvPr id="4" name="Slide Number Placeholder 3"/>
          <p:cNvSpPr>
            <a:spLocks noGrp="1"/>
          </p:cNvSpPr>
          <p:nvPr>
            <p:ph type="sldNum" sz="quarter" idx="5"/>
          </p:nvPr>
        </p:nvSpPr>
        <p:spPr/>
        <p:txBody>
          <a:bodyPr/>
          <a:lstStyle/>
          <a:p>
            <a:fld id="{68291A34-6987-4BA9-9E6E-97EEBB02CD51}" type="slidenum">
              <a:rPr lang="en-US" smtClean="0"/>
              <a:t>8</a:t>
            </a:fld>
            <a:endParaRPr lang="en-US"/>
          </a:p>
        </p:txBody>
      </p:sp>
    </p:spTree>
    <p:extLst>
      <p:ext uri="{BB962C8B-B14F-4D97-AF65-F5344CB8AC3E}">
        <p14:creationId xmlns:p14="http://schemas.microsoft.com/office/powerpoint/2010/main" val="16946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291A34-6987-4BA9-9E6E-97EEBB02CD51}" type="slidenum">
              <a:rPr lang="en-US" smtClean="0"/>
              <a:t>9</a:t>
            </a:fld>
            <a:endParaRPr lang="en-US"/>
          </a:p>
        </p:txBody>
      </p:sp>
    </p:spTree>
    <p:extLst>
      <p:ext uri="{BB962C8B-B14F-4D97-AF65-F5344CB8AC3E}">
        <p14:creationId xmlns:p14="http://schemas.microsoft.com/office/powerpoint/2010/main" val="40684616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meeting- 45.5%</a:t>
            </a:r>
          </a:p>
          <a:p>
            <a:r>
              <a:rPr lang="en-US" dirty="0"/>
              <a:t>Partially meeting- 36.5%</a:t>
            </a:r>
          </a:p>
          <a:p>
            <a:r>
              <a:rPr lang="en-US" dirty="0"/>
              <a:t>Fully meeting- 18%</a:t>
            </a:r>
          </a:p>
        </p:txBody>
      </p:sp>
      <p:sp>
        <p:nvSpPr>
          <p:cNvPr id="4" name="Slide Number Placeholder 3"/>
          <p:cNvSpPr>
            <a:spLocks noGrp="1"/>
          </p:cNvSpPr>
          <p:nvPr>
            <p:ph type="sldNum" sz="quarter" idx="5"/>
          </p:nvPr>
        </p:nvSpPr>
        <p:spPr/>
        <p:txBody>
          <a:bodyPr/>
          <a:lstStyle/>
          <a:p>
            <a:fld id="{68291A34-6987-4BA9-9E6E-97EEBB02CD51}" type="slidenum">
              <a:rPr lang="en-US" smtClean="0"/>
              <a:t>10</a:t>
            </a:fld>
            <a:endParaRPr lang="en-US"/>
          </a:p>
        </p:txBody>
      </p:sp>
    </p:spTree>
    <p:extLst>
      <p:ext uri="{BB962C8B-B14F-4D97-AF65-F5344CB8AC3E}">
        <p14:creationId xmlns:p14="http://schemas.microsoft.com/office/powerpoint/2010/main" val="1154065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meeting- 18%</a:t>
            </a:r>
          </a:p>
          <a:p>
            <a:r>
              <a:rPr lang="en-US" dirty="0"/>
              <a:t>Partially meeting- 36%</a:t>
            </a:r>
          </a:p>
          <a:p>
            <a:r>
              <a:rPr lang="en-US" dirty="0"/>
              <a:t>Fully meeting- 18%</a:t>
            </a:r>
          </a:p>
          <a:p>
            <a:r>
              <a:rPr lang="en-US" dirty="0"/>
              <a:t>NA (no sectoral chapters)- 27%</a:t>
            </a:r>
          </a:p>
        </p:txBody>
      </p:sp>
      <p:sp>
        <p:nvSpPr>
          <p:cNvPr id="4" name="Slide Number Placeholder 3"/>
          <p:cNvSpPr>
            <a:spLocks noGrp="1"/>
          </p:cNvSpPr>
          <p:nvPr>
            <p:ph type="sldNum" sz="quarter" idx="5"/>
          </p:nvPr>
        </p:nvSpPr>
        <p:spPr/>
        <p:txBody>
          <a:bodyPr/>
          <a:lstStyle/>
          <a:p>
            <a:fld id="{68291A34-6987-4BA9-9E6E-97EEBB02CD51}" type="slidenum">
              <a:rPr lang="en-US" smtClean="0"/>
              <a:t>12</a:t>
            </a:fld>
            <a:endParaRPr lang="en-US"/>
          </a:p>
        </p:txBody>
      </p:sp>
    </p:spTree>
    <p:extLst>
      <p:ext uri="{BB962C8B-B14F-4D97-AF65-F5344CB8AC3E}">
        <p14:creationId xmlns:p14="http://schemas.microsoft.com/office/powerpoint/2010/main" val="1116554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291A34-6987-4BA9-9E6E-97EEBB02CD51}" type="slidenum">
              <a:rPr lang="en-US" smtClean="0"/>
              <a:t>14</a:t>
            </a:fld>
            <a:endParaRPr lang="en-US"/>
          </a:p>
        </p:txBody>
      </p:sp>
    </p:spTree>
    <p:extLst>
      <p:ext uri="{BB962C8B-B14F-4D97-AF65-F5344CB8AC3E}">
        <p14:creationId xmlns:p14="http://schemas.microsoft.com/office/powerpoint/2010/main" val="3191301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47259-A485-4A92-0DC2-656E4EC803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9C76C2-F561-E7B1-A81E-2F23B00613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8130B0-EF0E-23F9-23F4-A863FA307446}"/>
              </a:ext>
            </a:extLst>
          </p:cNvPr>
          <p:cNvSpPr>
            <a:spLocks noGrp="1"/>
          </p:cNvSpPr>
          <p:nvPr>
            <p:ph type="dt" sz="half" idx="10"/>
          </p:nvPr>
        </p:nvSpPr>
        <p:spPr/>
        <p:txBody>
          <a:bodyPr/>
          <a:lstStyle/>
          <a:p>
            <a:fld id="{C4FADA9E-8FBC-4946-9E07-D9102CFA9443}" type="datetimeFigureOut">
              <a:rPr lang="en-US" smtClean="0"/>
              <a:t>9/27/2024</a:t>
            </a:fld>
            <a:endParaRPr lang="en-US"/>
          </a:p>
        </p:txBody>
      </p:sp>
      <p:sp>
        <p:nvSpPr>
          <p:cNvPr id="5" name="Footer Placeholder 4">
            <a:extLst>
              <a:ext uri="{FF2B5EF4-FFF2-40B4-BE49-F238E27FC236}">
                <a16:creationId xmlns:a16="http://schemas.microsoft.com/office/drawing/2014/main" id="{DCBF1502-5967-0A5B-3228-338A67D471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57267-E541-8E2A-AEE0-96F0DA2752E4}"/>
              </a:ext>
            </a:extLst>
          </p:cNvPr>
          <p:cNvSpPr>
            <a:spLocks noGrp="1"/>
          </p:cNvSpPr>
          <p:nvPr>
            <p:ph type="sldNum" sz="quarter" idx="12"/>
          </p:nvPr>
        </p:nvSpPr>
        <p:spPr/>
        <p:txBody>
          <a:bodyPr/>
          <a:lstStyle/>
          <a:p>
            <a:fld id="{C9ED880C-F6E6-46E2-B6BA-5EC5E6859385}" type="slidenum">
              <a:rPr lang="en-US" smtClean="0"/>
              <a:t>‹#›</a:t>
            </a:fld>
            <a:endParaRPr lang="en-US"/>
          </a:p>
        </p:txBody>
      </p:sp>
    </p:spTree>
    <p:extLst>
      <p:ext uri="{BB962C8B-B14F-4D97-AF65-F5344CB8AC3E}">
        <p14:creationId xmlns:p14="http://schemas.microsoft.com/office/powerpoint/2010/main" val="2002051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2971C-EDA3-D51C-CD08-02EC58AB46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1D4AF21-F7AC-7802-EEF8-B882A06204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A5B71E-B880-4F60-DFBF-8F4732945E65}"/>
              </a:ext>
            </a:extLst>
          </p:cNvPr>
          <p:cNvSpPr>
            <a:spLocks noGrp="1"/>
          </p:cNvSpPr>
          <p:nvPr>
            <p:ph type="dt" sz="half" idx="10"/>
          </p:nvPr>
        </p:nvSpPr>
        <p:spPr/>
        <p:txBody>
          <a:bodyPr/>
          <a:lstStyle/>
          <a:p>
            <a:fld id="{C4FADA9E-8FBC-4946-9E07-D9102CFA9443}" type="datetimeFigureOut">
              <a:rPr lang="en-US" smtClean="0"/>
              <a:t>9/27/2024</a:t>
            </a:fld>
            <a:endParaRPr lang="en-US"/>
          </a:p>
        </p:txBody>
      </p:sp>
      <p:sp>
        <p:nvSpPr>
          <p:cNvPr id="5" name="Footer Placeholder 4">
            <a:extLst>
              <a:ext uri="{FF2B5EF4-FFF2-40B4-BE49-F238E27FC236}">
                <a16:creationId xmlns:a16="http://schemas.microsoft.com/office/drawing/2014/main" id="{FB754C90-2E94-F6AA-777B-39163D4182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144D33-5C40-B8CB-A467-78008C02ED1F}"/>
              </a:ext>
            </a:extLst>
          </p:cNvPr>
          <p:cNvSpPr>
            <a:spLocks noGrp="1"/>
          </p:cNvSpPr>
          <p:nvPr>
            <p:ph type="sldNum" sz="quarter" idx="12"/>
          </p:nvPr>
        </p:nvSpPr>
        <p:spPr/>
        <p:txBody>
          <a:bodyPr/>
          <a:lstStyle/>
          <a:p>
            <a:fld id="{C9ED880C-F6E6-46E2-B6BA-5EC5E6859385}" type="slidenum">
              <a:rPr lang="en-US" smtClean="0"/>
              <a:t>‹#›</a:t>
            </a:fld>
            <a:endParaRPr lang="en-US"/>
          </a:p>
        </p:txBody>
      </p:sp>
    </p:spTree>
    <p:extLst>
      <p:ext uri="{BB962C8B-B14F-4D97-AF65-F5344CB8AC3E}">
        <p14:creationId xmlns:p14="http://schemas.microsoft.com/office/powerpoint/2010/main" val="2807948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DE94FB-BE88-D82D-848F-6A97F7F47E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0B9E5A-7668-24E2-682C-2C4477DC24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286E1-3A95-70AA-9290-4DEBD07123BE}"/>
              </a:ext>
            </a:extLst>
          </p:cNvPr>
          <p:cNvSpPr>
            <a:spLocks noGrp="1"/>
          </p:cNvSpPr>
          <p:nvPr>
            <p:ph type="dt" sz="half" idx="10"/>
          </p:nvPr>
        </p:nvSpPr>
        <p:spPr/>
        <p:txBody>
          <a:bodyPr/>
          <a:lstStyle/>
          <a:p>
            <a:fld id="{C4FADA9E-8FBC-4946-9E07-D9102CFA9443}" type="datetimeFigureOut">
              <a:rPr lang="en-US" smtClean="0"/>
              <a:t>9/27/2024</a:t>
            </a:fld>
            <a:endParaRPr lang="en-US"/>
          </a:p>
        </p:txBody>
      </p:sp>
      <p:sp>
        <p:nvSpPr>
          <p:cNvPr id="5" name="Footer Placeholder 4">
            <a:extLst>
              <a:ext uri="{FF2B5EF4-FFF2-40B4-BE49-F238E27FC236}">
                <a16:creationId xmlns:a16="http://schemas.microsoft.com/office/drawing/2014/main" id="{1129BF7C-FF9C-792B-F56D-8B8789DF80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1767A-D6FA-CD7C-AF4B-6003315D9B32}"/>
              </a:ext>
            </a:extLst>
          </p:cNvPr>
          <p:cNvSpPr>
            <a:spLocks noGrp="1"/>
          </p:cNvSpPr>
          <p:nvPr>
            <p:ph type="sldNum" sz="quarter" idx="12"/>
          </p:nvPr>
        </p:nvSpPr>
        <p:spPr/>
        <p:txBody>
          <a:bodyPr/>
          <a:lstStyle/>
          <a:p>
            <a:fld id="{C9ED880C-F6E6-46E2-B6BA-5EC5E6859385}" type="slidenum">
              <a:rPr lang="en-US" smtClean="0"/>
              <a:t>‹#›</a:t>
            </a:fld>
            <a:endParaRPr lang="en-US"/>
          </a:p>
        </p:txBody>
      </p:sp>
    </p:spTree>
    <p:extLst>
      <p:ext uri="{BB962C8B-B14F-4D97-AF65-F5344CB8AC3E}">
        <p14:creationId xmlns:p14="http://schemas.microsoft.com/office/powerpoint/2010/main" val="586477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554D98A-E685-08A2-5865-089CCEB11AFE}"/>
              </a:ext>
            </a:extLst>
          </p:cNvPr>
          <p:cNvSpPr>
            <a:spLocks noGrp="1"/>
          </p:cNvSpPr>
          <p:nvPr>
            <p:ph type="pic" sz="quarter" idx="10"/>
          </p:nvPr>
        </p:nvSpPr>
        <p:spPr>
          <a:xfrm>
            <a:off x="0" y="0"/>
            <a:ext cx="12192000" cy="3071813"/>
          </a:xfrm>
        </p:spPr>
        <p:txBody>
          <a:bodyPr/>
          <a:lstStyle/>
          <a:p>
            <a:endParaRPr lang="en-US"/>
          </a:p>
        </p:txBody>
      </p:sp>
    </p:spTree>
    <p:extLst>
      <p:ext uri="{BB962C8B-B14F-4D97-AF65-F5344CB8AC3E}">
        <p14:creationId xmlns:p14="http://schemas.microsoft.com/office/powerpoint/2010/main" val="1413293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8554D98A-E685-08A2-5865-089CCEB11AFE}"/>
              </a:ext>
            </a:extLst>
          </p:cNvPr>
          <p:cNvSpPr>
            <a:spLocks noGrp="1"/>
          </p:cNvSpPr>
          <p:nvPr>
            <p:ph type="pic" sz="quarter" idx="10"/>
          </p:nvPr>
        </p:nvSpPr>
        <p:spPr>
          <a:xfrm>
            <a:off x="0" y="0"/>
            <a:ext cx="12192000" cy="6858000"/>
          </a:xfrm>
        </p:spPr>
        <p:txBody>
          <a:bodyPr/>
          <a:lstStyle/>
          <a:p>
            <a:endParaRPr lang="en-US"/>
          </a:p>
        </p:txBody>
      </p:sp>
    </p:spTree>
    <p:extLst>
      <p:ext uri="{BB962C8B-B14F-4D97-AF65-F5344CB8AC3E}">
        <p14:creationId xmlns:p14="http://schemas.microsoft.com/office/powerpoint/2010/main" val="2730393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601C7-6F42-8A06-DCE6-596F51CBB6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68F74-4E39-C665-7120-21773562FCC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92221B-190B-5FE9-A6C2-3BDFA7B9B7F5}"/>
              </a:ext>
            </a:extLst>
          </p:cNvPr>
          <p:cNvSpPr>
            <a:spLocks noGrp="1"/>
          </p:cNvSpPr>
          <p:nvPr>
            <p:ph type="dt" sz="half" idx="10"/>
          </p:nvPr>
        </p:nvSpPr>
        <p:spPr/>
        <p:txBody>
          <a:bodyPr/>
          <a:lstStyle/>
          <a:p>
            <a:fld id="{FB249CC8-8F3E-B24D-A963-34075C88743D}" type="datetime1">
              <a:rPr lang="en-US" smtClean="0"/>
              <a:t>9/27/2024</a:t>
            </a:fld>
            <a:endParaRPr lang="en-US"/>
          </a:p>
        </p:txBody>
      </p:sp>
      <p:sp>
        <p:nvSpPr>
          <p:cNvPr id="5" name="Footer Placeholder 4">
            <a:extLst>
              <a:ext uri="{FF2B5EF4-FFF2-40B4-BE49-F238E27FC236}">
                <a16:creationId xmlns:a16="http://schemas.microsoft.com/office/drawing/2014/main" id="{64E9EA17-FC10-C1A5-A717-7AFB7E983A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D004E0-B0D9-8424-BB62-7F7695181669}"/>
              </a:ext>
            </a:extLst>
          </p:cNvPr>
          <p:cNvSpPr>
            <a:spLocks noGrp="1"/>
          </p:cNvSpPr>
          <p:nvPr>
            <p:ph type="sldNum" sz="quarter" idx="12"/>
          </p:nvPr>
        </p:nvSpPr>
        <p:spPr/>
        <p:txBody>
          <a:bodyPr/>
          <a:lstStyle/>
          <a:p>
            <a:fld id="{2DD7C9E6-5E42-E14B-A06E-628CA632EB18}" type="slidenum">
              <a:rPr lang="en-US" smtClean="0"/>
              <a:t>‹#›</a:t>
            </a:fld>
            <a:endParaRPr lang="en-US"/>
          </a:p>
        </p:txBody>
      </p:sp>
    </p:spTree>
    <p:extLst>
      <p:ext uri="{BB962C8B-B14F-4D97-AF65-F5344CB8AC3E}">
        <p14:creationId xmlns:p14="http://schemas.microsoft.com/office/powerpoint/2010/main" val="280266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8B870CE8-3687-B968-D891-508C17314910}"/>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460364" y="353116"/>
            <a:ext cx="1399602" cy="562340"/>
          </a:xfrm>
          <a:prstGeom prst="rect">
            <a:avLst/>
          </a:prstGeom>
        </p:spPr>
      </p:pic>
      <p:sp>
        <p:nvSpPr>
          <p:cNvPr id="8" name="Slide Number Placeholder 9">
            <a:extLst>
              <a:ext uri="{FF2B5EF4-FFF2-40B4-BE49-F238E27FC236}">
                <a16:creationId xmlns:a16="http://schemas.microsoft.com/office/drawing/2014/main" id="{CE3BF8FC-570B-21DE-352D-8F575AB9EF18}"/>
              </a:ext>
            </a:extLst>
          </p:cNvPr>
          <p:cNvSpPr>
            <a:spLocks noGrp="1"/>
          </p:cNvSpPr>
          <p:nvPr>
            <p:ph type="sldNum" sz="quarter" idx="12"/>
          </p:nvPr>
        </p:nvSpPr>
        <p:spPr>
          <a:xfrm>
            <a:off x="11424912" y="6311250"/>
            <a:ext cx="502920" cy="365125"/>
          </a:xfrm>
        </p:spPr>
        <p:txBody>
          <a:bodyPr/>
          <a:lstStyle>
            <a:lvl1pPr>
              <a:defRPr sz="1000" b="1" i="0">
                <a:solidFill>
                  <a:schemeClr val="bg1">
                    <a:lumMod val="65000"/>
                  </a:schemeClr>
                </a:solidFill>
                <a:latin typeface="Roboto" panose="02000000000000000000" pitchFamily="2" charset="0"/>
                <a:ea typeface="Roboto" panose="02000000000000000000" pitchFamily="2" charset="0"/>
                <a:cs typeface="Roboto" panose="02000000000000000000" pitchFamily="2" charset="0"/>
              </a:defRPr>
            </a:lvl1pPr>
          </a:lstStyle>
          <a:p>
            <a:fld id="{30435265-9F9B-4C4A-9769-2DE2B9190425}" type="slidenum">
              <a:rPr lang="en-US" smtClean="0"/>
              <a:pPr/>
              <a:t>‹#›</a:t>
            </a:fld>
            <a:endParaRPr lang="en-US" dirty="0"/>
          </a:p>
        </p:txBody>
      </p:sp>
    </p:spTree>
    <p:extLst>
      <p:ext uri="{BB962C8B-B14F-4D97-AF65-F5344CB8AC3E}">
        <p14:creationId xmlns:p14="http://schemas.microsoft.com/office/powerpoint/2010/main" val="621225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B9D2B-A311-7AFF-1E66-91553DAC69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ED95A-49E5-1A09-91CC-EB5038ED50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CA05D-1DDC-A87E-1D0C-23464CF1D1AD}"/>
              </a:ext>
            </a:extLst>
          </p:cNvPr>
          <p:cNvSpPr>
            <a:spLocks noGrp="1"/>
          </p:cNvSpPr>
          <p:nvPr>
            <p:ph type="dt" sz="half" idx="10"/>
          </p:nvPr>
        </p:nvSpPr>
        <p:spPr/>
        <p:txBody>
          <a:bodyPr/>
          <a:lstStyle/>
          <a:p>
            <a:fld id="{C4FADA9E-8FBC-4946-9E07-D9102CFA9443}" type="datetimeFigureOut">
              <a:rPr lang="en-US" smtClean="0"/>
              <a:t>9/27/2024</a:t>
            </a:fld>
            <a:endParaRPr lang="en-US"/>
          </a:p>
        </p:txBody>
      </p:sp>
      <p:sp>
        <p:nvSpPr>
          <p:cNvPr id="5" name="Footer Placeholder 4">
            <a:extLst>
              <a:ext uri="{FF2B5EF4-FFF2-40B4-BE49-F238E27FC236}">
                <a16:creationId xmlns:a16="http://schemas.microsoft.com/office/drawing/2014/main" id="{E4F87EAF-AA1E-9A1A-2DBE-4C5A9332CA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0B3B9-2228-6798-2B16-0D8D18268F6B}"/>
              </a:ext>
            </a:extLst>
          </p:cNvPr>
          <p:cNvSpPr>
            <a:spLocks noGrp="1"/>
          </p:cNvSpPr>
          <p:nvPr>
            <p:ph type="sldNum" sz="quarter" idx="12"/>
          </p:nvPr>
        </p:nvSpPr>
        <p:spPr/>
        <p:txBody>
          <a:bodyPr/>
          <a:lstStyle/>
          <a:p>
            <a:fld id="{C9ED880C-F6E6-46E2-B6BA-5EC5E6859385}" type="slidenum">
              <a:rPr lang="en-US" smtClean="0"/>
              <a:t>‹#›</a:t>
            </a:fld>
            <a:endParaRPr lang="en-US"/>
          </a:p>
        </p:txBody>
      </p:sp>
    </p:spTree>
    <p:extLst>
      <p:ext uri="{BB962C8B-B14F-4D97-AF65-F5344CB8AC3E}">
        <p14:creationId xmlns:p14="http://schemas.microsoft.com/office/powerpoint/2010/main" val="3256892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5E94-3C82-4615-0C14-44E557655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05BD37-06D4-1676-5286-4CC2456D92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864366-55D3-CE12-75D2-76EF902FD039}"/>
              </a:ext>
            </a:extLst>
          </p:cNvPr>
          <p:cNvSpPr>
            <a:spLocks noGrp="1"/>
          </p:cNvSpPr>
          <p:nvPr>
            <p:ph type="dt" sz="half" idx="10"/>
          </p:nvPr>
        </p:nvSpPr>
        <p:spPr/>
        <p:txBody>
          <a:bodyPr/>
          <a:lstStyle/>
          <a:p>
            <a:fld id="{C4FADA9E-8FBC-4946-9E07-D9102CFA9443}" type="datetimeFigureOut">
              <a:rPr lang="en-US" smtClean="0"/>
              <a:t>9/27/2024</a:t>
            </a:fld>
            <a:endParaRPr lang="en-US"/>
          </a:p>
        </p:txBody>
      </p:sp>
      <p:sp>
        <p:nvSpPr>
          <p:cNvPr id="5" name="Footer Placeholder 4">
            <a:extLst>
              <a:ext uri="{FF2B5EF4-FFF2-40B4-BE49-F238E27FC236}">
                <a16:creationId xmlns:a16="http://schemas.microsoft.com/office/drawing/2014/main" id="{7FA78E3A-E421-20D9-53EC-2C376D40F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DC6058-28A8-88D4-9755-C052EF57003A}"/>
              </a:ext>
            </a:extLst>
          </p:cNvPr>
          <p:cNvSpPr>
            <a:spLocks noGrp="1"/>
          </p:cNvSpPr>
          <p:nvPr>
            <p:ph type="sldNum" sz="quarter" idx="12"/>
          </p:nvPr>
        </p:nvSpPr>
        <p:spPr/>
        <p:txBody>
          <a:bodyPr/>
          <a:lstStyle/>
          <a:p>
            <a:fld id="{C9ED880C-F6E6-46E2-B6BA-5EC5E6859385}" type="slidenum">
              <a:rPr lang="en-US" smtClean="0"/>
              <a:t>‹#›</a:t>
            </a:fld>
            <a:endParaRPr lang="en-US"/>
          </a:p>
        </p:txBody>
      </p:sp>
    </p:spTree>
    <p:extLst>
      <p:ext uri="{BB962C8B-B14F-4D97-AF65-F5344CB8AC3E}">
        <p14:creationId xmlns:p14="http://schemas.microsoft.com/office/powerpoint/2010/main" val="354932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A44E7-7A47-FADB-D582-B0D1B95ECE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4140EC-4C54-17FE-3700-E3869FFB00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083774-E818-2025-7203-4AF59E02DD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F2477B-4880-05F6-BB2B-CCD7CC011ACC}"/>
              </a:ext>
            </a:extLst>
          </p:cNvPr>
          <p:cNvSpPr>
            <a:spLocks noGrp="1"/>
          </p:cNvSpPr>
          <p:nvPr>
            <p:ph type="dt" sz="half" idx="10"/>
          </p:nvPr>
        </p:nvSpPr>
        <p:spPr/>
        <p:txBody>
          <a:bodyPr/>
          <a:lstStyle/>
          <a:p>
            <a:fld id="{C4FADA9E-8FBC-4946-9E07-D9102CFA9443}" type="datetimeFigureOut">
              <a:rPr lang="en-US" smtClean="0"/>
              <a:t>9/27/2024</a:t>
            </a:fld>
            <a:endParaRPr lang="en-US"/>
          </a:p>
        </p:txBody>
      </p:sp>
      <p:sp>
        <p:nvSpPr>
          <p:cNvPr id="6" name="Footer Placeholder 5">
            <a:extLst>
              <a:ext uri="{FF2B5EF4-FFF2-40B4-BE49-F238E27FC236}">
                <a16:creationId xmlns:a16="http://schemas.microsoft.com/office/drawing/2014/main" id="{78D5AC4D-AAC4-869B-078A-C8F662DB53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9898FB-D23C-E411-F00C-54225FD1E389}"/>
              </a:ext>
            </a:extLst>
          </p:cNvPr>
          <p:cNvSpPr>
            <a:spLocks noGrp="1"/>
          </p:cNvSpPr>
          <p:nvPr>
            <p:ph type="sldNum" sz="quarter" idx="12"/>
          </p:nvPr>
        </p:nvSpPr>
        <p:spPr/>
        <p:txBody>
          <a:bodyPr/>
          <a:lstStyle/>
          <a:p>
            <a:fld id="{C9ED880C-F6E6-46E2-B6BA-5EC5E6859385}" type="slidenum">
              <a:rPr lang="en-US" smtClean="0"/>
              <a:t>‹#›</a:t>
            </a:fld>
            <a:endParaRPr lang="en-US"/>
          </a:p>
        </p:txBody>
      </p:sp>
    </p:spTree>
    <p:extLst>
      <p:ext uri="{BB962C8B-B14F-4D97-AF65-F5344CB8AC3E}">
        <p14:creationId xmlns:p14="http://schemas.microsoft.com/office/powerpoint/2010/main" val="289802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D977A-78D1-1492-A162-36DFDB3B4D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3B55A3-C1CE-6661-67F0-716DA593F8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1B87A1-14BB-63B3-A3FD-B8A952CA46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CFC072-6E24-EA2E-BD95-70E257A316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154F29-6FC2-2089-31D0-57E116D5B5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AFDD15-C7AC-BB1E-AD0F-D672F4A9AA9A}"/>
              </a:ext>
            </a:extLst>
          </p:cNvPr>
          <p:cNvSpPr>
            <a:spLocks noGrp="1"/>
          </p:cNvSpPr>
          <p:nvPr>
            <p:ph type="dt" sz="half" idx="10"/>
          </p:nvPr>
        </p:nvSpPr>
        <p:spPr/>
        <p:txBody>
          <a:bodyPr/>
          <a:lstStyle/>
          <a:p>
            <a:fld id="{C4FADA9E-8FBC-4946-9E07-D9102CFA9443}" type="datetimeFigureOut">
              <a:rPr lang="en-US" smtClean="0"/>
              <a:t>9/27/2024</a:t>
            </a:fld>
            <a:endParaRPr lang="en-US"/>
          </a:p>
        </p:txBody>
      </p:sp>
      <p:sp>
        <p:nvSpPr>
          <p:cNvPr id="8" name="Footer Placeholder 7">
            <a:extLst>
              <a:ext uri="{FF2B5EF4-FFF2-40B4-BE49-F238E27FC236}">
                <a16:creationId xmlns:a16="http://schemas.microsoft.com/office/drawing/2014/main" id="{391674E9-D695-2C17-0F3B-542908E5D50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B22BD7-833C-782E-9385-378B0E6C5991}"/>
              </a:ext>
            </a:extLst>
          </p:cNvPr>
          <p:cNvSpPr>
            <a:spLocks noGrp="1"/>
          </p:cNvSpPr>
          <p:nvPr>
            <p:ph type="sldNum" sz="quarter" idx="12"/>
          </p:nvPr>
        </p:nvSpPr>
        <p:spPr/>
        <p:txBody>
          <a:bodyPr/>
          <a:lstStyle/>
          <a:p>
            <a:fld id="{C9ED880C-F6E6-46E2-B6BA-5EC5E6859385}" type="slidenum">
              <a:rPr lang="en-US" smtClean="0"/>
              <a:t>‹#›</a:t>
            </a:fld>
            <a:endParaRPr lang="en-US"/>
          </a:p>
        </p:txBody>
      </p:sp>
    </p:spTree>
    <p:extLst>
      <p:ext uri="{BB962C8B-B14F-4D97-AF65-F5344CB8AC3E}">
        <p14:creationId xmlns:p14="http://schemas.microsoft.com/office/powerpoint/2010/main" val="112071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97AAF-3B71-AAEB-0934-E74720F304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477AAC3-4A8F-887D-AA00-A80284555523}"/>
              </a:ext>
            </a:extLst>
          </p:cNvPr>
          <p:cNvSpPr>
            <a:spLocks noGrp="1"/>
          </p:cNvSpPr>
          <p:nvPr>
            <p:ph type="dt" sz="half" idx="10"/>
          </p:nvPr>
        </p:nvSpPr>
        <p:spPr/>
        <p:txBody>
          <a:bodyPr/>
          <a:lstStyle/>
          <a:p>
            <a:fld id="{C4FADA9E-8FBC-4946-9E07-D9102CFA9443}" type="datetimeFigureOut">
              <a:rPr lang="en-US" smtClean="0"/>
              <a:t>9/27/2024</a:t>
            </a:fld>
            <a:endParaRPr lang="en-US"/>
          </a:p>
        </p:txBody>
      </p:sp>
      <p:sp>
        <p:nvSpPr>
          <p:cNvPr id="4" name="Footer Placeholder 3">
            <a:extLst>
              <a:ext uri="{FF2B5EF4-FFF2-40B4-BE49-F238E27FC236}">
                <a16:creationId xmlns:a16="http://schemas.microsoft.com/office/drawing/2014/main" id="{680C544F-C206-1FC0-3234-4FE76EC6AF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21C9DE-0803-9CB6-CCEE-AF66347F1E01}"/>
              </a:ext>
            </a:extLst>
          </p:cNvPr>
          <p:cNvSpPr>
            <a:spLocks noGrp="1"/>
          </p:cNvSpPr>
          <p:nvPr>
            <p:ph type="sldNum" sz="quarter" idx="12"/>
          </p:nvPr>
        </p:nvSpPr>
        <p:spPr/>
        <p:txBody>
          <a:bodyPr/>
          <a:lstStyle/>
          <a:p>
            <a:fld id="{C9ED880C-F6E6-46E2-B6BA-5EC5E6859385}" type="slidenum">
              <a:rPr lang="en-US" smtClean="0"/>
              <a:t>‹#›</a:t>
            </a:fld>
            <a:endParaRPr lang="en-US"/>
          </a:p>
        </p:txBody>
      </p:sp>
    </p:spTree>
    <p:extLst>
      <p:ext uri="{BB962C8B-B14F-4D97-AF65-F5344CB8AC3E}">
        <p14:creationId xmlns:p14="http://schemas.microsoft.com/office/powerpoint/2010/main" val="1548803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0CC13-0923-8FCA-8841-F455763A50F4}"/>
              </a:ext>
            </a:extLst>
          </p:cNvPr>
          <p:cNvSpPr>
            <a:spLocks noGrp="1"/>
          </p:cNvSpPr>
          <p:nvPr>
            <p:ph type="dt" sz="half" idx="10"/>
          </p:nvPr>
        </p:nvSpPr>
        <p:spPr/>
        <p:txBody>
          <a:bodyPr/>
          <a:lstStyle/>
          <a:p>
            <a:fld id="{C4FADA9E-8FBC-4946-9E07-D9102CFA9443}" type="datetimeFigureOut">
              <a:rPr lang="en-US" smtClean="0"/>
              <a:t>9/27/2024</a:t>
            </a:fld>
            <a:endParaRPr lang="en-US"/>
          </a:p>
        </p:txBody>
      </p:sp>
      <p:sp>
        <p:nvSpPr>
          <p:cNvPr id="3" name="Footer Placeholder 2">
            <a:extLst>
              <a:ext uri="{FF2B5EF4-FFF2-40B4-BE49-F238E27FC236}">
                <a16:creationId xmlns:a16="http://schemas.microsoft.com/office/drawing/2014/main" id="{4CA9E87C-321C-71D8-2318-FE0F74AA00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2C41FA-6301-FF23-1286-311333564C83}"/>
              </a:ext>
            </a:extLst>
          </p:cNvPr>
          <p:cNvSpPr>
            <a:spLocks noGrp="1"/>
          </p:cNvSpPr>
          <p:nvPr>
            <p:ph type="sldNum" sz="quarter" idx="12"/>
          </p:nvPr>
        </p:nvSpPr>
        <p:spPr/>
        <p:txBody>
          <a:bodyPr/>
          <a:lstStyle/>
          <a:p>
            <a:fld id="{C9ED880C-F6E6-46E2-B6BA-5EC5E6859385}" type="slidenum">
              <a:rPr lang="en-US" smtClean="0"/>
              <a:t>‹#›</a:t>
            </a:fld>
            <a:endParaRPr lang="en-US"/>
          </a:p>
        </p:txBody>
      </p:sp>
    </p:spTree>
    <p:extLst>
      <p:ext uri="{BB962C8B-B14F-4D97-AF65-F5344CB8AC3E}">
        <p14:creationId xmlns:p14="http://schemas.microsoft.com/office/powerpoint/2010/main" val="689282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FA7E-1FEF-B3D4-4C3C-23C84C3BE7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42BB9E-519A-826C-5171-9D49DBA8DA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0808A9-D73C-F3E5-A8AE-87DD9BE2CF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023370-6134-D7DB-F2D3-8A86A2C77D28}"/>
              </a:ext>
            </a:extLst>
          </p:cNvPr>
          <p:cNvSpPr>
            <a:spLocks noGrp="1"/>
          </p:cNvSpPr>
          <p:nvPr>
            <p:ph type="dt" sz="half" idx="10"/>
          </p:nvPr>
        </p:nvSpPr>
        <p:spPr/>
        <p:txBody>
          <a:bodyPr/>
          <a:lstStyle/>
          <a:p>
            <a:fld id="{C4FADA9E-8FBC-4946-9E07-D9102CFA9443}" type="datetimeFigureOut">
              <a:rPr lang="en-US" smtClean="0"/>
              <a:t>9/27/2024</a:t>
            </a:fld>
            <a:endParaRPr lang="en-US"/>
          </a:p>
        </p:txBody>
      </p:sp>
      <p:sp>
        <p:nvSpPr>
          <p:cNvPr id="6" name="Footer Placeholder 5">
            <a:extLst>
              <a:ext uri="{FF2B5EF4-FFF2-40B4-BE49-F238E27FC236}">
                <a16:creationId xmlns:a16="http://schemas.microsoft.com/office/drawing/2014/main" id="{417DD0BE-449D-C2D5-8FBA-2A4C272345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59563C-3A7C-DFCC-5E3A-5BABDA6DE81F}"/>
              </a:ext>
            </a:extLst>
          </p:cNvPr>
          <p:cNvSpPr>
            <a:spLocks noGrp="1"/>
          </p:cNvSpPr>
          <p:nvPr>
            <p:ph type="sldNum" sz="quarter" idx="12"/>
          </p:nvPr>
        </p:nvSpPr>
        <p:spPr/>
        <p:txBody>
          <a:bodyPr/>
          <a:lstStyle/>
          <a:p>
            <a:fld id="{C9ED880C-F6E6-46E2-B6BA-5EC5E6859385}" type="slidenum">
              <a:rPr lang="en-US" smtClean="0"/>
              <a:t>‹#›</a:t>
            </a:fld>
            <a:endParaRPr lang="en-US"/>
          </a:p>
        </p:txBody>
      </p:sp>
    </p:spTree>
    <p:extLst>
      <p:ext uri="{BB962C8B-B14F-4D97-AF65-F5344CB8AC3E}">
        <p14:creationId xmlns:p14="http://schemas.microsoft.com/office/powerpoint/2010/main" val="381167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F4EA9-239C-B876-8B58-DC5EDF8F7E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E7A143-70C1-A9A6-30A9-C042B4AC5C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895C28-1E97-6120-BB8B-DA9861FAE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FAEB74-3AA7-99E6-6806-238B8990DD31}"/>
              </a:ext>
            </a:extLst>
          </p:cNvPr>
          <p:cNvSpPr>
            <a:spLocks noGrp="1"/>
          </p:cNvSpPr>
          <p:nvPr>
            <p:ph type="dt" sz="half" idx="10"/>
          </p:nvPr>
        </p:nvSpPr>
        <p:spPr/>
        <p:txBody>
          <a:bodyPr/>
          <a:lstStyle/>
          <a:p>
            <a:fld id="{C4FADA9E-8FBC-4946-9E07-D9102CFA9443}" type="datetimeFigureOut">
              <a:rPr lang="en-US" smtClean="0"/>
              <a:t>9/27/2024</a:t>
            </a:fld>
            <a:endParaRPr lang="en-US"/>
          </a:p>
        </p:txBody>
      </p:sp>
      <p:sp>
        <p:nvSpPr>
          <p:cNvPr id="6" name="Footer Placeholder 5">
            <a:extLst>
              <a:ext uri="{FF2B5EF4-FFF2-40B4-BE49-F238E27FC236}">
                <a16:creationId xmlns:a16="http://schemas.microsoft.com/office/drawing/2014/main" id="{1ED4ECD0-54EA-41CE-1823-18475AB3B1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2476E5-7A38-5670-1378-5C9F30B2C670}"/>
              </a:ext>
            </a:extLst>
          </p:cNvPr>
          <p:cNvSpPr>
            <a:spLocks noGrp="1"/>
          </p:cNvSpPr>
          <p:nvPr>
            <p:ph type="sldNum" sz="quarter" idx="12"/>
          </p:nvPr>
        </p:nvSpPr>
        <p:spPr/>
        <p:txBody>
          <a:bodyPr/>
          <a:lstStyle/>
          <a:p>
            <a:fld id="{C9ED880C-F6E6-46E2-B6BA-5EC5E6859385}" type="slidenum">
              <a:rPr lang="en-US" smtClean="0"/>
              <a:t>‹#›</a:t>
            </a:fld>
            <a:endParaRPr lang="en-US"/>
          </a:p>
        </p:txBody>
      </p:sp>
    </p:spTree>
    <p:extLst>
      <p:ext uri="{BB962C8B-B14F-4D97-AF65-F5344CB8AC3E}">
        <p14:creationId xmlns:p14="http://schemas.microsoft.com/office/powerpoint/2010/main" val="310982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641FC06-7BE2-0CD4-32E9-D0670DD5CB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0E29E5-DFDE-65D2-CB31-EB079884F4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21909-708C-C3BC-32EC-8B0C4209AF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FADA9E-8FBC-4946-9E07-D9102CFA9443}" type="datetimeFigureOut">
              <a:rPr lang="en-US" smtClean="0"/>
              <a:t>9/27/2024</a:t>
            </a:fld>
            <a:endParaRPr lang="en-US"/>
          </a:p>
        </p:txBody>
      </p:sp>
      <p:sp>
        <p:nvSpPr>
          <p:cNvPr id="5" name="Footer Placeholder 4">
            <a:extLst>
              <a:ext uri="{FF2B5EF4-FFF2-40B4-BE49-F238E27FC236}">
                <a16:creationId xmlns:a16="http://schemas.microsoft.com/office/drawing/2014/main" id="{3AD5F2B0-5911-EB8F-B854-64CCD3053B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E2058B-92E8-702E-2E5D-8EB0920888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ED880C-F6E6-46E2-B6BA-5EC5E6859385}" type="slidenum">
              <a:rPr lang="en-US" smtClean="0"/>
              <a:t>‹#›</a:t>
            </a:fld>
            <a:endParaRPr lang="en-US"/>
          </a:p>
        </p:txBody>
      </p:sp>
    </p:spTree>
    <p:extLst>
      <p:ext uri="{BB962C8B-B14F-4D97-AF65-F5344CB8AC3E}">
        <p14:creationId xmlns:p14="http://schemas.microsoft.com/office/powerpoint/2010/main" val="4252559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71C654-9718-FD71-0AD9-DEC471EFA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E9337E-3DBC-27E7-E35F-FF206630EF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DD3A96-DBA5-678B-A90E-652CD8198D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2023AC3-AC21-8D4B-99F8-D548285F2B80}" type="datetime1">
              <a:rPr lang="en-US" smtClean="0"/>
              <a:t>9/27/2024</a:t>
            </a:fld>
            <a:endParaRPr lang="en-US"/>
          </a:p>
        </p:txBody>
      </p:sp>
      <p:sp>
        <p:nvSpPr>
          <p:cNvPr id="5" name="Footer Placeholder 4">
            <a:extLst>
              <a:ext uri="{FF2B5EF4-FFF2-40B4-BE49-F238E27FC236}">
                <a16:creationId xmlns:a16="http://schemas.microsoft.com/office/drawing/2014/main" id="{76F05376-AFE2-A8EA-97B3-E61B8B9EE8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6E85E9B-CBA9-9E66-BD6A-2BCBF60A7B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D7C9E6-5E42-E14B-A06E-628CA632EB18}" type="slidenum">
              <a:rPr lang="en-US" smtClean="0"/>
              <a:t>‹#›</a:t>
            </a:fld>
            <a:endParaRPr lang="en-US"/>
          </a:p>
        </p:txBody>
      </p:sp>
    </p:spTree>
    <p:extLst>
      <p:ext uri="{BB962C8B-B14F-4D97-AF65-F5344CB8AC3E}">
        <p14:creationId xmlns:p14="http://schemas.microsoft.com/office/powerpoint/2010/main" val="306992799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5.xml"/><Relationship Id="rId5" Type="http://schemas.openxmlformats.org/officeDocument/2006/relationships/image" Target="../media/image13.jpe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crutches in a ruined city&#10;&#10;Description automatically generated">
            <a:extLst>
              <a:ext uri="{FF2B5EF4-FFF2-40B4-BE49-F238E27FC236}">
                <a16:creationId xmlns:a16="http://schemas.microsoft.com/office/drawing/2014/main" id="{EC53349B-ED58-C6FD-194F-A87ED33A6FE7}"/>
              </a:ext>
            </a:extLst>
          </p:cNvPr>
          <p:cNvPicPr>
            <a:picLocks noChangeAspect="1"/>
          </p:cNvPicPr>
          <p:nvPr/>
        </p:nvPicPr>
        <p:blipFill rotWithShape="1">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4F30543C-1FB5-F433-A02D-35CDCE87ADF3}"/>
              </a:ext>
            </a:extLst>
          </p:cNvPr>
          <p:cNvSpPr>
            <a:spLocks noGrp="1"/>
          </p:cNvSpPr>
          <p:nvPr>
            <p:ph type="ctrTitle"/>
          </p:nvPr>
        </p:nvSpPr>
        <p:spPr>
          <a:xfrm>
            <a:off x="1524000" y="1122362"/>
            <a:ext cx="9144000" cy="2900518"/>
          </a:xfrm>
        </p:spPr>
        <p:txBody>
          <a:bodyPr>
            <a:normAutofit/>
          </a:bodyPr>
          <a:lstStyle/>
          <a:p>
            <a:r>
              <a:rPr lang="en-US" b="1" dirty="0">
                <a:solidFill>
                  <a:srgbClr val="FFFFFF"/>
                </a:solidFill>
              </a:rPr>
              <a:t>Disability Inclusion in HNOs/HRPs/HNRPs</a:t>
            </a:r>
            <a:br>
              <a:rPr lang="en-US" b="1" dirty="0">
                <a:solidFill>
                  <a:srgbClr val="FFFFFF"/>
                </a:solidFill>
              </a:rPr>
            </a:br>
            <a:r>
              <a:rPr lang="en-US" b="1" dirty="0">
                <a:solidFill>
                  <a:srgbClr val="FFFFFF"/>
                </a:solidFill>
              </a:rPr>
              <a:t>p</a:t>
            </a:r>
            <a:r>
              <a:rPr lang="en-US" dirty="0">
                <a:solidFill>
                  <a:srgbClr val="FFFFFF"/>
                </a:solidFill>
              </a:rPr>
              <a:t>rogress and learning</a:t>
            </a:r>
          </a:p>
        </p:txBody>
      </p:sp>
      <p:sp>
        <p:nvSpPr>
          <p:cNvPr id="3" name="Subtitle 2">
            <a:extLst>
              <a:ext uri="{FF2B5EF4-FFF2-40B4-BE49-F238E27FC236}">
                <a16:creationId xmlns:a16="http://schemas.microsoft.com/office/drawing/2014/main" id="{9434039A-5D8B-C733-524F-F5214B50D629}"/>
              </a:ext>
            </a:extLst>
          </p:cNvPr>
          <p:cNvSpPr>
            <a:spLocks noGrp="1"/>
          </p:cNvSpPr>
          <p:nvPr>
            <p:ph type="subTitle" idx="1"/>
          </p:nvPr>
        </p:nvSpPr>
        <p:spPr>
          <a:xfrm>
            <a:off x="1524000" y="5335061"/>
            <a:ext cx="9144000" cy="1098395"/>
          </a:xfrm>
        </p:spPr>
        <p:txBody>
          <a:bodyPr>
            <a:normAutofit fontScale="92500" lnSpcReduction="10000"/>
          </a:bodyPr>
          <a:lstStyle/>
          <a:p>
            <a:endParaRPr lang="en-US" sz="1100" dirty="0">
              <a:solidFill>
                <a:srgbClr val="FFFFFF"/>
              </a:solidFill>
            </a:endParaRPr>
          </a:p>
          <a:p>
            <a:endParaRPr lang="en-US" sz="1100" dirty="0">
              <a:solidFill>
                <a:srgbClr val="FFFFFF"/>
              </a:solidFill>
            </a:endParaRPr>
          </a:p>
          <a:p>
            <a:r>
              <a:rPr lang="en-US" sz="1600" dirty="0">
                <a:solidFill>
                  <a:srgbClr val="FFFFFF"/>
                </a:solidFill>
              </a:rPr>
              <a:t>Disability Advisory Group </a:t>
            </a:r>
          </a:p>
          <a:p>
            <a:r>
              <a:rPr lang="en-US" sz="1600" dirty="0">
                <a:solidFill>
                  <a:srgbClr val="FFFFFF"/>
                </a:solidFill>
              </a:rPr>
              <a:t>2024</a:t>
            </a:r>
          </a:p>
        </p:txBody>
      </p:sp>
    </p:spTree>
    <p:extLst>
      <p:ext uri="{BB962C8B-B14F-4D97-AF65-F5344CB8AC3E}">
        <p14:creationId xmlns:p14="http://schemas.microsoft.com/office/powerpoint/2010/main" val="228521265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23B67-7208-4F21-3FF8-3FC863BBFE6B}"/>
              </a:ext>
            </a:extLst>
          </p:cNvPr>
          <p:cNvSpPr>
            <a:spLocks noGrp="1"/>
          </p:cNvSpPr>
          <p:nvPr>
            <p:ph type="title"/>
          </p:nvPr>
        </p:nvSpPr>
        <p:spPr>
          <a:noFill/>
        </p:spPr>
        <p:txBody>
          <a:bodyPr/>
          <a:lstStyle/>
          <a:p>
            <a:r>
              <a:rPr lang="en-US" dirty="0"/>
              <a:t>Recognition of diversity</a:t>
            </a:r>
          </a:p>
        </p:txBody>
      </p:sp>
      <p:graphicFrame>
        <p:nvGraphicFramePr>
          <p:cNvPr id="10" name="Content Placeholder 9">
            <a:extLst>
              <a:ext uri="{FF2B5EF4-FFF2-40B4-BE49-F238E27FC236}">
                <a16:creationId xmlns:a16="http://schemas.microsoft.com/office/drawing/2014/main" id="{5CB2E5AD-088A-D980-E801-E68826883C1B}"/>
              </a:ext>
            </a:extLst>
          </p:cNvPr>
          <p:cNvGraphicFramePr>
            <a:graphicFrameLocks noGrp="1"/>
          </p:cNvGraphicFramePr>
          <p:nvPr>
            <p:ph sz="half" idx="1"/>
            <p:extLst>
              <p:ext uri="{D42A27DB-BD31-4B8C-83A1-F6EECF244321}">
                <p14:modId xmlns:p14="http://schemas.microsoft.com/office/powerpoint/2010/main" val="126181268"/>
              </p:ext>
            </p:extLst>
          </p:nvPr>
        </p:nvGraphicFramePr>
        <p:xfrm>
          <a:off x="838200" y="1825625"/>
          <a:ext cx="636524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B5470B93-236B-3C28-0E06-540079E3B056}"/>
              </a:ext>
            </a:extLst>
          </p:cNvPr>
          <p:cNvSpPr>
            <a:spLocks noGrp="1"/>
          </p:cNvSpPr>
          <p:nvPr>
            <p:ph sz="half" idx="2"/>
          </p:nvPr>
        </p:nvSpPr>
        <p:spPr>
          <a:xfrm>
            <a:off x="7630160" y="1825625"/>
            <a:ext cx="3723640" cy="4351338"/>
          </a:xfrm>
        </p:spPr>
        <p:txBody>
          <a:bodyPr/>
          <a:lstStyle/>
          <a:p>
            <a:pPr marL="0" indent="0">
              <a:buNone/>
            </a:pPr>
            <a:endParaRPr lang="en-US" dirty="0"/>
          </a:p>
          <a:p>
            <a:pPr marL="0" indent="0">
              <a:buNone/>
            </a:pPr>
            <a:r>
              <a:rPr lang="en-US" dirty="0"/>
              <a:t>Fully meeting:</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HNO recognizes diversity among persons with disabilities and describes how social and political identities intersect with disability to impact on experience of risk</a:t>
            </a:r>
          </a:p>
          <a:p>
            <a:endParaRPr lang="en-US" dirty="0"/>
          </a:p>
        </p:txBody>
      </p:sp>
    </p:spTree>
    <p:extLst>
      <p:ext uri="{BB962C8B-B14F-4D97-AF65-F5344CB8AC3E}">
        <p14:creationId xmlns:p14="http://schemas.microsoft.com/office/powerpoint/2010/main" val="1791924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3281C-FB9E-ED71-A748-1E8463E1931A}"/>
              </a:ext>
            </a:extLst>
          </p:cNvPr>
          <p:cNvSpPr>
            <a:spLocks noGrp="1"/>
          </p:cNvSpPr>
          <p:nvPr>
            <p:ph type="title"/>
          </p:nvPr>
        </p:nvSpPr>
        <p:spPr>
          <a:solidFill>
            <a:schemeClr val="accent4">
              <a:lumMod val="20000"/>
              <a:lumOff val="80000"/>
            </a:schemeClr>
          </a:solidFill>
        </p:spPr>
        <p:txBody>
          <a:bodyPr/>
          <a:lstStyle/>
          <a:p>
            <a:r>
              <a:rPr lang="en-US" dirty="0"/>
              <a:t>Good practice examples</a:t>
            </a:r>
          </a:p>
        </p:txBody>
      </p:sp>
      <p:sp>
        <p:nvSpPr>
          <p:cNvPr id="3" name="Content Placeholder 2">
            <a:extLst>
              <a:ext uri="{FF2B5EF4-FFF2-40B4-BE49-F238E27FC236}">
                <a16:creationId xmlns:a16="http://schemas.microsoft.com/office/drawing/2014/main" id="{A8EC02A9-3B8B-B721-583D-9A5D112DE9EB}"/>
              </a:ext>
            </a:extLst>
          </p:cNvPr>
          <p:cNvSpPr>
            <a:spLocks noGrp="1"/>
          </p:cNvSpPr>
          <p:nvPr>
            <p:ph sz="half" idx="1"/>
          </p:nvPr>
        </p:nvSpPr>
        <p:spPr>
          <a:ln>
            <a:solidFill>
              <a:schemeClr val="tx1"/>
            </a:solidFill>
          </a:ln>
        </p:spPr>
        <p:txBody>
          <a:bodyPr/>
          <a:lstStyle/>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Age may interact with disability to exacerbate exclusion. For example, older persons with disabilities may be expected to be cared for by their families, thus increasing isolation and risk of exploitation… Persons with disabilities from minority ethnic or religious groups or those associated with certain political groups may face compounding forms of discrimination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El Salvador</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Content Placeholder 3">
            <a:extLst>
              <a:ext uri="{FF2B5EF4-FFF2-40B4-BE49-F238E27FC236}">
                <a16:creationId xmlns:a16="http://schemas.microsoft.com/office/drawing/2014/main" id="{8D79BB81-9898-820F-373A-D97AA47EBB9E}"/>
              </a:ext>
            </a:extLst>
          </p:cNvPr>
          <p:cNvSpPr>
            <a:spLocks noGrp="1"/>
          </p:cNvSpPr>
          <p:nvPr>
            <p:ph sz="half" idx="2"/>
          </p:nvPr>
        </p:nvSpPr>
        <p:spPr>
          <a:ln>
            <a:solidFill>
              <a:schemeClr val="tx1"/>
            </a:solidFill>
          </a:ln>
        </p:spPr>
        <p:txBody>
          <a:bodyPr/>
          <a:lstStyle/>
          <a:p>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400" dirty="0">
                <a:effectLst/>
                <a:latin typeface="Calibri" panose="020F0502020204030204" pitchFamily="34" charset="0"/>
                <a:ea typeface="Calibri" panose="020F0502020204030204" pitchFamily="34" charset="0"/>
                <a:cs typeface="Times New Roman" panose="02020603050405020304" pitchFamily="18" charset="0"/>
              </a:rPr>
              <a:t>Moreover, for women, girls, and children with physical, cognitive, and intellectual disabilities, they suffer multiple violences based on gender inequality, facing higher risks of sexual exploitation, including possible exploitation and sexual abuse by humanitarian aid providers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Honduras</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73943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CD231-383B-F280-A1F7-2BEE9EEE822F}"/>
              </a:ext>
            </a:extLst>
          </p:cNvPr>
          <p:cNvSpPr>
            <a:spLocks noGrp="1"/>
          </p:cNvSpPr>
          <p:nvPr>
            <p:ph type="title"/>
          </p:nvPr>
        </p:nvSpPr>
        <p:spPr/>
        <p:txBody>
          <a:bodyPr/>
          <a:lstStyle/>
          <a:p>
            <a:r>
              <a:rPr lang="en-US" dirty="0"/>
              <a:t>Cross sectoral attention</a:t>
            </a:r>
          </a:p>
        </p:txBody>
      </p:sp>
      <p:graphicFrame>
        <p:nvGraphicFramePr>
          <p:cNvPr id="7" name="Content Placeholder 6">
            <a:extLst>
              <a:ext uri="{FF2B5EF4-FFF2-40B4-BE49-F238E27FC236}">
                <a16:creationId xmlns:a16="http://schemas.microsoft.com/office/drawing/2014/main" id="{2FDE89E0-EC28-98D2-10B2-01D1BAB29AFF}"/>
              </a:ext>
            </a:extLst>
          </p:cNvPr>
          <p:cNvGraphicFramePr>
            <a:graphicFrameLocks noGrp="1"/>
          </p:cNvGraphicFramePr>
          <p:nvPr>
            <p:ph sz="half" idx="1"/>
            <p:extLst>
              <p:ext uri="{D42A27DB-BD31-4B8C-83A1-F6EECF244321}">
                <p14:modId xmlns:p14="http://schemas.microsoft.com/office/powerpoint/2010/main" val="1837204522"/>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9">
            <a:extLst>
              <a:ext uri="{FF2B5EF4-FFF2-40B4-BE49-F238E27FC236}">
                <a16:creationId xmlns:a16="http://schemas.microsoft.com/office/drawing/2014/main" id="{13EFF921-D684-98A1-F6D5-0AA816BA2258}"/>
              </a:ext>
            </a:extLst>
          </p:cNvPr>
          <p:cNvGraphicFramePr>
            <a:graphicFrameLocks noGrp="1"/>
          </p:cNvGraphicFramePr>
          <p:nvPr>
            <p:ph sz="half" idx="2"/>
            <p:extLst>
              <p:ext uri="{D42A27DB-BD31-4B8C-83A1-F6EECF244321}">
                <p14:modId xmlns:p14="http://schemas.microsoft.com/office/powerpoint/2010/main" val="1745959795"/>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2553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A5DB5-A843-792E-B8D5-CCC7251461EF}"/>
              </a:ext>
            </a:extLst>
          </p:cNvPr>
          <p:cNvSpPr>
            <a:spLocks noGrp="1"/>
          </p:cNvSpPr>
          <p:nvPr>
            <p:ph type="title"/>
          </p:nvPr>
        </p:nvSpPr>
        <p:spPr>
          <a:solidFill>
            <a:schemeClr val="accent4">
              <a:lumMod val="20000"/>
              <a:lumOff val="80000"/>
            </a:schemeClr>
          </a:solidFill>
        </p:spPr>
        <p:txBody>
          <a:bodyPr/>
          <a:lstStyle/>
          <a:p>
            <a:r>
              <a:rPr lang="en-US" dirty="0"/>
              <a:t>Good practice examples</a:t>
            </a:r>
          </a:p>
        </p:txBody>
      </p:sp>
      <p:sp>
        <p:nvSpPr>
          <p:cNvPr id="3" name="Content Placeholder 2">
            <a:extLst>
              <a:ext uri="{FF2B5EF4-FFF2-40B4-BE49-F238E27FC236}">
                <a16:creationId xmlns:a16="http://schemas.microsoft.com/office/drawing/2014/main" id="{7061C793-38C1-B048-7C04-FE3B21560916}"/>
              </a:ext>
            </a:extLst>
          </p:cNvPr>
          <p:cNvSpPr>
            <a:spLocks noGrp="1"/>
          </p:cNvSpPr>
          <p:nvPr>
            <p:ph sz="half" idx="1"/>
          </p:nvPr>
        </p:nvSpPr>
        <p:spPr>
          <a:xfrm>
            <a:off x="838200" y="1825625"/>
            <a:ext cx="4302760" cy="4351338"/>
          </a:xfrm>
          <a:ln>
            <a:solidFill>
              <a:schemeClr val="tx1"/>
            </a:solidFill>
          </a:ln>
        </p:spPr>
        <p:txBody>
          <a:bodyPr/>
          <a:lstStyle/>
          <a:p>
            <a:pPr marL="0"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Children with disabilities have lost access to education due to the destruction of school infrastructure (as temporary learning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centres</a:t>
            </a:r>
            <a:r>
              <a:rPr lang="en-US" sz="2000" dirty="0">
                <a:effectLst/>
                <a:latin typeface="Calibri" panose="020F0502020204030204" pitchFamily="34" charset="0"/>
                <a:ea typeface="Calibri" panose="020F0502020204030204" pitchFamily="34" charset="0"/>
                <a:cs typeface="Times New Roman" panose="02020603050405020304" pitchFamily="18" charset="0"/>
              </a:rPr>
              <a:t> rarely have accessibility features) and ongoing stigmatization. There is also a lack of sufficient teachers to support inclusive learning, especially in the non-formal education stream.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Education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Myanmar</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987DEA81-DF26-5C0F-9EE9-7FF9F2C2D98C}"/>
              </a:ext>
            </a:extLst>
          </p:cNvPr>
          <p:cNvSpPr>
            <a:spLocks noGrp="1"/>
          </p:cNvSpPr>
          <p:nvPr>
            <p:ph sz="half" idx="2"/>
          </p:nvPr>
        </p:nvSpPr>
        <p:spPr>
          <a:xfrm>
            <a:off x="5283200" y="1825625"/>
            <a:ext cx="6070600" cy="4351338"/>
          </a:xfrm>
        </p:spPr>
        <p:txBody>
          <a:bodyPr/>
          <a:lstStyle/>
          <a:p>
            <a:pPr marL="0"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Children with disabilities face a higher risk of malnutrition due to various factors, including feeding difficulties, frequent illnesses, societal stigma and discrimination and neglect.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Nutrition, Cameroon</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Les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personnes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handicapées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représentant</a:t>
            </a:r>
            <a:r>
              <a:rPr lang="en-US" sz="2000" dirty="0">
                <a:effectLst/>
                <a:latin typeface="Calibri" panose="020F0502020204030204" pitchFamily="34" charset="0"/>
                <a:ea typeface="Calibri" panose="020F0502020204030204" pitchFamily="34" charset="0"/>
                <a:cs typeface="Times New Roman" panose="02020603050405020304" pitchFamily="18" charset="0"/>
              </a:rPr>
              <a:t> 6,9% de la population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selon</a:t>
            </a:r>
            <a:r>
              <a:rPr lang="en-US" sz="2000" dirty="0">
                <a:effectLst/>
                <a:latin typeface="Calibri" panose="020F0502020204030204" pitchFamily="34" charset="0"/>
                <a:ea typeface="Calibri" panose="020F0502020204030204" pitchFamily="34" charset="0"/>
                <a:cs typeface="Times New Roman" panose="02020603050405020304" pitchFamily="18" charset="0"/>
              </a:rPr>
              <a:t> MSNA 2023)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sont</a:t>
            </a:r>
            <a:r>
              <a:rPr lang="en-US" sz="2000" dirty="0">
                <a:effectLst/>
                <a:latin typeface="Calibri" panose="020F0502020204030204" pitchFamily="34" charset="0"/>
                <a:ea typeface="Calibri" panose="020F0502020204030204" pitchFamily="34" charset="0"/>
                <a:cs typeface="Times New Roman" panose="02020603050405020304" pitchFamily="18" charset="0"/>
              </a:rPr>
              <a:t> deux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fois</a:t>
            </a:r>
            <a:r>
              <a:rPr lang="en-US" sz="2000" dirty="0">
                <a:effectLst/>
                <a:latin typeface="Calibri" panose="020F0502020204030204" pitchFamily="34" charset="0"/>
                <a:ea typeface="Calibri" panose="020F0502020204030204" pitchFamily="34" charset="0"/>
                <a:cs typeface="Times New Roman" panose="02020603050405020304" pitchFamily="18" charset="0"/>
              </a:rPr>
              <a:t> plus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susceptibles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d’avoir</a:t>
            </a:r>
            <a:r>
              <a:rPr lang="en-US" sz="2000" dirty="0">
                <a:effectLst/>
                <a:latin typeface="Calibri" panose="020F0502020204030204" pitchFamily="34" charset="0"/>
                <a:ea typeface="Calibri" panose="020F0502020204030204" pitchFamily="34" charset="0"/>
                <a:cs typeface="Times New Roman" panose="02020603050405020304" pitchFamily="18" charset="0"/>
              </a:rPr>
              <a:t> des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besoins</a:t>
            </a:r>
            <a:r>
              <a:rPr lang="en-US" sz="2000" dirty="0">
                <a:effectLst/>
                <a:latin typeface="Calibri" panose="020F0502020204030204" pitchFamily="34" charset="0"/>
                <a:ea typeface="Calibri" panose="020F0502020204030204" pitchFamily="34" charset="0"/>
                <a:cs typeface="Times New Roman" panose="02020603050405020304" pitchFamily="18" charset="0"/>
              </a:rPr>
              <a:t> de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santé</a:t>
            </a:r>
            <a:r>
              <a:rPr lang="en-US" sz="2000" dirty="0">
                <a:effectLst/>
                <a:latin typeface="Calibri" panose="020F0502020204030204" pitchFamily="34" charset="0"/>
                <a:ea typeface="Calibri" panose="020F0502020204030204" pitchFamily="34" charset="0"/>
                <a:cs typeface="Times New Roman" panose="02020603050405020304" pitchFamily="18" charset="0"/>
              </a:rPr>
              <a:t> (66%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contre</a:t>
            </a:r>
            <a:r>
              <a:rPr lang="en-US" sz="2000" dirty="0">
                <a:effectLst/>
                <a:latin typeface="Calibri" panose="020F0502020204030204" pitchFamily="34" charset="0"/>
                <a:ea typeface="Calibri" panose="020F0502020204030204" pitchFamily="34" charset="0"/>
                <a:cs typeface="Times New Roman" panose="02020603050405020304" pitchFamily="18" charset="0"/>
              </a:rPr>
              <a:t> 33% pour les sans handicaps), et trois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fois</a:t>
            </a:r>
            <a:r>
              <a:rPr lang="en-US" sz="2000" dirty="0">
                <a:effectLst/>
                <a:latin typeface="Calibri" panose="020F0502020204030204" pitchFamily="34" charset="0"/>
                <a:ea typeface="Calibri" panose="020F0502020204030204" pitchFamily="34" charset="0"/>
                <a:cs typeface="Times New Roman" panose="02020603050405020304" pitchFamily="18" charset="0"/>
              </a:rPr>
              <a:t> plus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susceptibles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d’avoir</a:t>
            </a:r>
            <a:r>
              <a:rPr lang="en-US" sz="2000" dirty="0">
                <a:effectLst/>
                <a:latin typeface="Calibri" panose="020F0502020204030204" pitchFamily="34" charset="0"/>
                <a:ea typeface="Calibri" panose="020F0502020204030204" pitchFamily="34" charset="0"/>
                <a:cs typeface="Times New Roman" panose="02020603050405020304" pitchFamily="18" charset="0"/>
              </a:rPr>
              <a:t> des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besoins</a:t>
            </a:r>
            <a:r>
              <a:rPr lang="en-US" sz="2000" dirty="0">
                <a:effectLst/>
                <a:latin typeface="Calibri" panose="020F0502020204030204" pitchFamily="34" charset="0"/>
                <a:ea typeface="Calibri" panose="020F0502020204030204" pitchFamily="34" charset="0"/>
                <a:cs typeface="Times New Roman" panose="02020603050405020304" pitchFamily="18" charset="0"/>
              </a:rPr>
              <a:t> de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santé</a:t>
            </a:r>
            <a:r>
              <a:rPr lang="en-US" sz="2000" dirty="0">
                <a:effectLst/>
                <a:latin typeface="Calibri" panose="020F0502020204030204" pitchFamily="34" charset="0"/>
                <a:ea typeface="Calibri" panose="020F0502020204030204" pitchFamily="34" charset="0"/>
                <a:cs typeface="Times New Roman" panose="02020603050405020304" pitchFamily="18" charset="0"/>
              </a:rPr>
              <a:t> non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comblés</a:t>
            </a:r>
            <a:r>
              <a:rPr lang="en-US" sz="2000" dirty="0">
                <a:effectLst/>
                <a:latin typeface="Calibri" panose="020F0502020204030204" pitchFamily="34" charset="0"/>
                <a:ea typeface="Calibri" panose="020F0502020204030204" pitchFamily="34" charset="0"/>
                <a:cs typeface="Times New Roman" panose="02020603050405020304" pitchFamily="18" charset="0"/>
              </a:rPr>
              <a:t> (31,4%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contre</a:t>
            </a:r>
            <a:r>
              <a:rPr lang="en-US" sz="2000" dirty="0">
                <a:effectLst/>
                <a:latin typeface="Calibri" panose="020F0502020204030204" pitchFamily="34" charset="0"/>
                <a:ea typeface="Calibri" panose="020F0502020204030204" pitchFamily="34" charset="0"/>
                <a:cs typeface="Times New Roman" panose="02020603050405020304" pitchFamily="18" charset="0"/>
              </a:rPr>
              <a:t> 10% pour les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personnes</a:t>
            </a:r>
            <a:r>
              <a:rPr lang="en-US" sz="2000" dirty="0">
                <a:effectLst/>
                <a:latin typeface="Calibri" panose="020F0502020204030204" pitchFamily="34" charset="0"/>
                <a:ea typeface="Calibri" panose="020F0502020204030204" pitchFamily="34" charset="0"/>
                <a:cs typeface="Times New Roman" panose="02020603050405020304" pitchFamily="18" charset="0"/>
              </a:rPr>
              <a:t> non </a:t>
            </a:r>
            <a:r>
              <a:rPr lang="en-US" sz="2000" dirty="0" err="1">
                <a:effectLst/>
                <a:latin typeface="Calibri" panose="020F0502020204030204" pitchFamily="34" charset="0"/>
                <a:ea typeface="Calibri" panose="020F0502020204030204" pitchFamily="34" charset="0"/>
                <a:cs typeface="Times New Roman" panose="02020603050405020304" pitchFamily="18" charset="0"/>
              </a:rPr>
              <a:t>handicapées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Health, CAR</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25339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erson walking on a dirt road&#10;&#10;Description automatically generated">
            <a:extLst>
              <a:ext uri="{FF2B5EF4-FFF2-40B4-BE49-F238E27FC236}">
                <a16:creationId xmlns:a16="http://schemas.microsoft.com/office/drawing/2014/main" id="{1FCE0383-1AAB-425F-6A62-49392B64F0DF}"/>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844208" y="10"/>
            <a:ext cx="6347791" cy="6857990"/>
          </a:xfrm>
          <a:prstGeom prst="rect">
            <a:avLst/>
          </a:prstGeom>
        </p:spPr>
      </p:pic>
      <p:sp>
        <p:nvSpPr>
          <p:cNvPr id="2" name="Title 1">
            <a:extLst>
              <a:ext uri="{FF2B5EF4-FFF2-40B4-BE49-F238E27FC236}">
                <a16:creationId xmlns:a16="http://schemas.microsoft.com/office/drawing/2014/main" id="{E9B82CE3-D259-0F1A-9289-31941FC9792C}"/>
              </a:ext>
            </a:extLst>
          </p:cNvPr>
          <p:cNvSpPr>
            <a:spLocks noGrp="1"/>
          </p:cNvSpPr>
          <p:nvPr>
            <p:ph type="title"/>
          </p:nvPr>
        </p:nvSpPr>
        <p:spPr>
          <a:xfrm>
            <a:off x="490364" y="546653"/>
            <a:ext cx="3438144" cy="1604871"/>
          </a:xfrm>
        </p:spPr>
        <p:txBody>
          <a:bodyPr vert="horz" lIns="91440" tIns="45720" rIns="91440" bIns="45720" rtlCol="0" anchor="b">
            <a:normAutofit/>
          </a:bodyPr>
          <a:lstStyle/>
          <a:p>
            <a:r>
              <a:rPr lang="en-US" sz="4800" dirty="0"/>
              <a:t>Common challenges</a:t>
            </a:r>
          </a:p>
        </p:txBody>
      </p:sp>
      <p:sp>
        <p:nvSpPr>
          <p:cNvPr id="3" name="Content Placeholder 2">
            <a:extLst>
              <a:ext uri="{FF2B5EF4-FFF2-40B4-BE49-F238E27FC236}">
                <a16:creationId xmlns:a16="http://schemas.microsoft.com/office/drawing/2014/main" id="{C1535674-FD0A-215E-36B4-17DC4F96F322}"/>
              </a:ext>
            </a:extLst>
          </p:cNvPr>
          <p:cNvSpPr>
            <a:spLocks noGrp="1"/>
          </p:cNvSpPr>
          <p:nvPr>
            <p:ph sz="half" idx="1"/>
          </p:nvPr>
        </p:nvSpPr>
        <p:spPr>
          <a:xfrm>
            <a:off x="371094" y="2718054"/>
            <a:ext cx="5324028" cy="3207258"/>
          </a:xfrm>
        </p:spPr>
        <p:txBody>
          <a:bodyPr vert="horz" lIns="91440" tIns="45720" rIns="91440" bIns="45720" rtlCol="0" anchor="t">
            <a:normAutofit/>
          </a:bodyPr>
          <a:lstStyle/>
          <a:p>
            <a:r>
              <a:rPr lang="en-US" sz="1800" dirty="0"/>
              <a:t>Unexpectedly low PIN or inconsistency between PIN in topline data and in narrative</a:t>
            </a:r>
          </a:p>
          <a:p>
            <a:r>
              <a:rPr lang="en-US" sz="1800" dirty="0"/>
              <a:t>Presenting persons with disabilities among a list of ‘vulnerable groups’, without further analysis. Or description of needs without analysis of underlying factors</a:t>
            </a:r>
          </a:p>
          <a:p>
            <a:r>
              <a:rPr lang="en-US" sz="1800" dirty="0"/>
              <a:t>Little reflection of diversity among persons with disabilities, and impact of intersecting factors on risk and need</a:t>
            </a:r>
          </a:p>
          <a:p>
            <a:endParaRPr lang="en-US" sz="1800" dirty="0"/>
          </a:p>
        </p:txBody>
      </p:sp>
    </p:spTree>
    <p:extLst>
      <p:ext uri="{BB962C8B-B14F-4D97-AF65-F5344CB8AC3E}">
        <p14:creationId xmlns:p14="http://schemas.microsoft.com/office/powerpoint/2010/main" val="1617840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3081-0CEF-7389-B153-3758421BFF1D}"/>
              </a:ext>
            </a:extLst>
          </p:cNvPr>
          <p:cNvSpPr>
            <a:spLocks noGrp="1"/>
          </p:cNvSpPr>
          <p:nvPr>
            <p:ph type="title"/>
          </p:nvPr>
        </p:nvSpPr>
        <p:spPr>
          <a:solidFill>
            <a:schemeClr val="accent4">
              <a:lumMod val="20000"/>
              <a:lumOff val="80000"/>
            </a:schemeClr>
          </a:solidFill>
        </p:spPr>
        <p:txBody>
          <a:bodyPr/>
          <a:lstStyle/>
          <a:p>
            <a:r>
              <a:rPr lang="en-US" dirty="0"/>
              <a:t>Overall progress</a:t>
            </a:r>
            <a:br>
              <a:rPr lang="en-US" dirty="0"/>
            </a:br>
            <a:r>
              <a:rPr lang="en-US" dirty="0"/>
              <a:t>HNO/ needs analysis</a:t>
            </a:r>
          </a:p>
        </p:txBody>
      </p:sp>
      <p:graphicFrame>
        <p:nvGraphicFramePr>
          <p:cNvPr id="4" name="Content Placeholder 3">
            <a:extLst>
              <a:ext uri="{FF2B5EF4-FFF2-40B4-BE49-F238E27FC236}">
                <a16:creationId xmlns:a16="http://schemas.microsoft.com/office/drawing/2014/main" id="{AF5CC968-1073-0191-110C-60A977DC59D2}"/>
              </a:ext>
            </a:extLst>
          </p:cNvPr>
          <p:cNvGraphicFramePr>
            <a:graphicFrameLocks noGrp="1"/>
          </p:cNvGraphicFramePr>
          <p:nvPr>
            <p:ph idx="1"/>
            <p:extLst>
              <p:ext uri="{D42A27DB-BD31-4B8C-83A1-F6EECF244321}">
                <p14:modId xmlns:p14="http://schemas.microsoft.com/office/powerpoint/2010/main" val="210047617"/>
              </p:ext>
            </p:extLst>
          </p:nvPr>
        </p:nvGraphicFramePr>
        <p:xfrm>
          <a:off x="589201" y="2023717"/>
          <a:ext cx="11013597" cy="4206240"/>
        </p:xfrm>
        <a:graphic>
          <a:graphicData uri="http://schemas.openxmlformats.org/drawingml/2006/table">
            <a:tbl>
              <a:tblPr firstRow="1" firstCol="1" bandRow="1"/>
              <a:tblGrid>
                <a:gridCol w="2617673">
                  <a:extLst>
                    <a:ext uri="{9D8B030D-6E8A-4147-A177-3AD203B41FA5}">
                      <a16:colId xmlns:a16="http://schemas.microsoft.com/office/drawing/2014/main" val="3158400236"/>
                    </a:ext>
                  </a:extLst>
                </a:gridCol>
                <a:gridCol w="2405080">
                  <a:extLst>
                    <a:ext uri="{9D8B030D-6E8A-4147-A177-3AD203B41FA5}">
                      <a16:colId xmlns:a16="http://schemas.microsoft.com/office/drawing/2014/main" val="4220487349"/>
                    </a:ext>
                  </a:extLst>
                </a:gridCol>
                <a:gridCol w="2186440">
                  <a:extLst>
                    <a:ext uri="{9D8B030D-6E8A-4147-A177-3AD203B41FA5}">
                      <a16:colId xmlns:a16="http://schemas.microsoft.com/office/drawing/2014/main" val="1442301462"/>
                    </a:ext>
                  </a:extLst>
                </a:gridCol>
                <a:gridCol w="1967801">
                  <a:extLst>
                    <a:ext uri="{9D8B030D-6E8A-4147-A177-3AD203B41FA5}">
                      <a16:colId xmlns:a16="http://schemas.microsoft.com/office/drawing/2014/main" val="2870503948"/>
                    </a:ext>
                  </a:extLst>
                </a:gridCol>
                <a:gridCol w="1836603">
                  <a:extLst>
                    <a:ext uri="{9D8B030D-6E8A-4147-A177-3AD203B41FA5}">
                      <a16:colId xmlns:a16="http://schemas.microsoft.com/office/drawing/2014/main" val="1433609083"/>
                    </a:ext>
                  </a:extLst>
                </a:gridCol>
              </a:tblGrid>
              <a:tr h="311967">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2018 (baseline)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1343429487"/>
                  </a:ext>
                </a:extLst>
              </a:tr>
              <a:tr h="1006903">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Reliability of data</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0 disaggregated PIN</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25% included any disability data</a:t>
                      </a: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78%</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91%</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90.5%</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2779110"/>
                  </a:ext>
                </a:extLst>
              </a:tr>
              <a:tr h="64578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Risks/ needs analysis</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17%</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91%</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82%</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71.5%</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5464460"/>
                  </a:ext>
                </a:extLst>
              </a:tr>
              <a:tr h="63838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Monitoring situation and needs</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57%</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50%</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Not included in review</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1748225"/>
                  </a:ext>
                </a:extLst>
              </a:tr>
              <a:tr h="638388">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Recognition of diversity</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11% </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83%</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82%</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57%</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277156"/>
                  </a:ext>
                </a:extLst>
              </a:tr>
              <a:tr h="964806">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Cross sectoral attention (in 5 or more sectors)</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64%</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84%</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43%</a:t>
                      </a:r>
                    </a:p>
                  </a:txBody>
                  <a:tcPr marL="131175" marR="1311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8919743"/>
                  </a:ext>
                </a:extLst>
              </a:tr>
            </a:tbl>
          </a:graphicData>
        </a:graphic>
      </p:graphicFrame>
    </p:spTree>
    <p:extLst>
      <p:ext uri="{BB962C8B-B14F-4D97-AF65-F5344CB8AC3E}">
        <p14:creationId xmlns:p14="http://schemas.microsoft.com/office/powerpoint/2010/main" val="1986114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8AEE-5D03-8CDA-DAE4-6FD94D867B60}"/>
              </a:ext>
            </a:extLst>
          </p:cNvPr>
          <p:cNvSpPr>
            <a:spLocks noGrp="1"/>
          </p:cNvSpPr>
          <p:nvPr>
            <p:ph type="title"/>
          </p:nvPr>
        </p:nvSpPr>
        <p:spPr>
          <a:xfrm>
            <a:off x="635000" y="640823"/>
            <a:ext cx="3418659" cy="5583148"/>
          </a:xfrm>
        </p:spPr>
        <p:txBody>
          <a:bodyPr anchor="ctr">
            <a:normAutofit/>
          </a:bodyPr>
          <a:lstStyle/>
          <a:p>
            <a:r>
              <a:rPr lang="en-US" sz="5400" dirty="0">
                <a:solidFill>
                  <a:schemeClr val="tx2"/>
                </a:solidFill>
              </a:rPr>
              <a:t>Progress to date:</a:t>
            </a:r>
            <a:br>
              <a:rPr lang="en-US" sz="5400" dirty="0">
                <a:solidFill>
                  <a:schemeClr val="tx2"/>
                </a:solidFill>
              </a:rPr>
            </a:br>
            <a:r>
              <a:rPr lang="en-US" sz="5400" dirty="0">
                <a:solidFill>
                  <a:schemeClr val="tx2"/>
                </a:solidFill>
              </a:rPr>
              <a:t>Response Planning</a:t>
            </a:r>
          </a:p>
        </p:txBody>
      </p:sp>
      <p:graphicFrame>
        <p:nvGraphicFramePr>
          <p:cNvPr id="5" name="Content Placeholder 2">
            <a:extLst>
              <a:ext uri="{FF2B5EF4-FFF2-40B4-BE49-F238E27FC236}">
                <a16:creationId xmlns:a16="http://schemas.microsoft.com/office/drawing/2014/main" id="{8CCAD003-842C-2393-AD67-0D21C3C6BB27}"/>
              </a:ext>
            </a:extLst>
          </p:cNvPr>
          <p:cNvGraphicFramePr>
            <a:graphicFrameLocks noGrp="1"/>
          </p:cNvGraphicFramePr>
          <p:nvPr>
            <p:ph idx="1"/>
            <p:extLst>
              <p:ext uri="{D42A27DB-BD31-4B8C-83A1-F6EECF244321}">
                <p14:modId xmlns:p14="http://schemas.microsoft.com/office/powerpoint/2010/main" val="3021094717"/>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6922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5BE4D-35A8-86E3-E252-3B96EEADDA30}"/>
              </a:ext>
            </a:extLst>
          </p:cNvPr>
          <p:cNvSpPr>
            <a:spLocks noGrp="1"/>
          </p:cNvSpPr>
          <p:nvPr>
            <p:ph type="title"/>
          </p:nvPr>
        </p:nvSpPr>
        <p:spPr/>
        <p:txBody>
          <a:bodyPr/>
          <a:lstStyle/>
          <a:p>
            <a:r>
              <a:rPr lang="en-US" dirty="0"/>
              <a:t>Comprehensive response</a:t>
            </a:r>
          </a:p>
        </p:txBody>
      </p:sp>
      <p:graphicFrame>
        <p:nvGraphicFramePr>
          <p:cNvPr id="8" name="Content Placeholder 7">
            <a:extLst>
              <a:ext uri="{FF2B5EF4-FFF2-40B4-BE49-F238E27FC236}">
                <a16:creationId xmlns:a16="http://schemas.microsoft.com/office/drawing/2014/main" id="{ED95E7A6-EE93-75A4-A4B5-3C64311D0D3C}"/>
              </a:ext>
            </a:extLst>
          </p:cNvPr>
          <p:cNvGraphicFramePr>
            <a:graphicFrameLocks noGrp="1"/>
          </p:cNvGraphicFramePr>
          <p:nvPr>
            <p:ph sz="half" idx="1"/>
            <p:extLst>
              <p:ext uri="{D42A27DB-BD31-4B8C-83A1-F6EECF244321}">
                <p14:modId xmlns:p14="http://schemas.microsoft.com/office/powerpoint/2010/main" val="190409025"/>
              </p:ext>
            </p:extLst>
          </p:nvPr>
        </p:nvGraphicFramePr>
        <p:xfrm>
          <a:off x="838200" y="1825625"/>
          <a:ext cx="69342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a:extLst>
              <a:ext uri="{FF2B5EF4-FFF2-40B4-BE49-F238E27FC236}">
                <a16:creationId xmlns:a16="http://schemas.microsoft.com/office/drawing/2014/main" id="{D0CF5FAA-6599-D7B8-5737-38954050F1D2}"/>
              </a:ext>
            </a:extLst>
          </p:cNvPr>
          <p:cNvSpPr>
            <a:spLocks noGrp="1"/>
          </p:cNvSpPr>
          <p:nvPr>
            <p:ph sz="half" idx="2"/>
          </p:nvPr>
        </p:nvSpPr>
        <p:spPr>
          <a:xfrm>
            <a:off x="7975600" y="1825625"/>
            <a:ext cx="3378200" cy="4351338"/>
          </a:xfrm>
        </p:spPr>
        <p:txBody>
          <a:bodyPr/>
          <a:lstStyle/>
          <a:p>
            <a:pPr marL="0" indent="0">
              <a:buNone/>
            </a:pPr>
            <a:endParaRPr lang="en-US" dirty="0"/>
          </a:p>
          <a:p>
            <a:pPr marL="0" indent="0">
              <a:buNone/>
            </a:pPr>
            <a:r>
              <a:rPr lang="en-US" dirty="0"/>
              <a:t>Fully meeting:</a:t>
            </a:r>
          </a:p>
          <a:p>
            <a:r>
              <a:rPr lang="en-US" sz="2000" dirty="0">
                <a:effectLst/>
                <a:latin typeface="Calibri" panose="020F0502020204030204" pitchFamily="34" charset="0"/>
                <a:ea typeface="Calibri" panose="020F0502020204030204" pitchFamily="34" charset="0"/>
              </a:rPr>
              <a:t>A clear reflection of a twin-track approach (targeted AND mainstreaming activities), with concrete description of activities </a:t>
            </a:r>
            <a:endParaRPr lang="en-US" sz="2000" dirty="0"/>
          </a:p>
        </p:txBody>
      </p:sp>
    </p:spTree>
    <p:extLst>
      <p:ext uri="{BB962C8B-B14F-4D97-AF65-F5344CB8AC3E}">
        <p14:creationId xmlns:p14="http://schemas.microsoft.com/office/powerpoint/2010/main" val="3810825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7085AB-26D2-07FC-F37B-964F0213EF3A}"/>
              </a:ext>
            </a:extLst>
          </p:cNvPr>
          <p:cNvSpPr>
            <a:spLocks noGrp="1"/>
          </p:cNvSpPr>
          <p:nvPr>
            <p:ph type="title"/>
          </p:nvPr>
        </p:nvSpPr>
        <p:spPr>
          <a:solidFill>
            <a:schemeClr val="accent6">
              <a:lumMod val="20000"/>
              <a:lumOff val="80000"/>
            </a:schemeClr>
          </a:solidFill>
        </p:spPr>
        <p:txBody>
          <a:bodyPr/>
          <a:lstStyle/>
          <a:p>
            <a:r>
              <a:rPr lang="en-US" dirty="0"/>
              <a:t>Good practice examples</a:t>
            </a:r>
          </a:p>
        </p:txBody>
      </p:sp>
      <p:sp>
        <p:nvSpPr>
          <p:cNvPr id="3" name="Content Placeholder 2">
            <a:extLst>
              <a:ext uri="{FF2B5EF4-FFF2-40B4-BE49-F238E27FC236}">
                <a16:creationId xmlns:a16="http://schemas.microsoft.com/office/drawing/2014/main" id="{B8ABA289-11F5-4002-B50C-C4C51A80BD89}"/>
              </a:ext>
            </a:extLst>
          </p:cNvPr>
          <p:cNvSpPr>
            <a:spLocks noGrp="1"/>
          </p:cNvSpPr>
          <p:nvPr>
            <p:ph sz="half" idx="1"/>
          </p:nvPr>
        </p:nvSpPr>
        <p:spPr>
          <a:ln>
            <a:solidFill>
              <a:schemeClr val="tx1"/>
            </a:solidFill>
          </a:ln>
        </p:spPr>
        <p:txBody>
          <a:bodyPr/>
          <a:lstStyle/>
          <a:p>
            <a:endParaRPr lang="en-US" sz="2400" dirty="0">
              <a:effectLst/>
              <a:latin typeface="Calibri" panose="020F0502020204030204" pitchFamily="34" charset="0"/>
              <a:ea typeface="Calibri" panose="020F0502020204030204" pitchFamily="34" charset="0"/>
              <a:cs typeface="Calibri" panose="020F0502020204030204" pitchFamily="34" charset="0"/>
            </a:endParaRPr>
          </a:p>
          <a:p>
            <a:r>
              <a:rPr lang="en-US" sz="2400" dirty="0">
                <a:effectLst/>
                <a:latin typeface="Calibri" panose="020F0502020204030204" pitchFamily="34" charset="0"/>
                <a:ea typeface="Calibri" panose="020F0502020204030204" pitchFamily="34" charset="0"/>
                <a:cs typeface="Calibri" panose="020F0502020204030204" pitchFamily="34" charset="0"/>
              </a:rPr>
              <a:t>In 2024, the [Disability Inclusion Working Group] DIWG will continue building the capacity of humanitarian actors on disability inclusion, provide technical support on developing and reviewing inclusive proposals and tools, and support systematic disaggregated data collection and analysis from an age, gender, and disability perspective. (</a:t>
            </a:r>
            <a:r>
              <a:rPr lang="en-US" sz="2400" i="1" dirty="0">
                <a:effectLst/>
                <a:latin typeface="Calibri" panose="020F0502020204030204" pitchFamily="34" charset="0"/>
                <a:ea typeface="Calibri" panose="020F0502020204030204" pitchFamily="34" charset="0"/>
                <a:cs typeface="Calibri" panose="020F0502020204030204" pitchFamily="34" charset="0"/>
              </a:rPr>
              <a:t>Afghanistan</a:t>
            </a:r>
            <a:r>
              <a:rPr lang="en-US" sz="2400" dirty="0">
                <a:effectLst/>
                <a:latin typeface="Calibri" panose="020F0502020204030204" pitchFamily="34" charset="0"/>
                <a:ea typeface="Calibri" panose="020F0502020204030204" pitchFamily="34" charset="0"/>
                <a:cs typeface="Calibri" panose="020F0502020204030204" pitchFamily="34" charset="0"/>
              </a:rPr>
              <a: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3F11E0F3-0521-8383-612B-9B62FAEDBDA9}"/>
              </a:ext>
            </a:extLst>
          </p:cNvPr>
          <p:cNvSpPr>
            <a:spLocks noGrp="1"/>
          </p:cNvSpPr>
          <p:nvPr>
            <p:ph sz="half" idx="2"/>
          </p:nvPr>
        </p:nvSpPr>
        <p:spPr>
          <a:xfrm>
            <a:off x="6172200" y="2133599"/>
            <a:ext cx="5181600" cy="3779521"/>
          </a:xfrm>
          <a:ln>
            <a:solidFill>
              <a:schemeClr val="tx1"/>
            </a:solidFill>
          </a:ln>
        </p:spPr>
        <p:txBody>
          <a:bodyPr/>
          <a:lstStyle/>
          <a:p>
            <a:pPr marL="0" indent="0">
              <a:buNone/>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r>
              <a:rPr lang="en-US" sz="2000" dirty="0">
                <a:effectLst/>
                <a:latin typeface="Calibri" panose="020F0502020204030204" pitchFamily="34" charset="0"/>
                <a:ea typeface="Calibri" panose="020F0502020204030204" pitchFamily="34" charset="0"/>
                <a:cs typeface="Calibri" panose="020F0502020204030204" pitchFamily="34" charset="0"/>
              </a:rPr>
              <a:t>In Ukraine, barriers identified include lack of access to banking services, especially in rural areas, a lack of participation of people with disabilities in program planning, and the need for better information on cash assistance. Recommended solutions consist of using at least two financial providers, involving community mobilizers and volunteers in registration, ensuring referrals for protection and other sectoral needs and diversifying communication methods </a:t>
            </a:r>
            <a:r>
              <a:rPr lang="en-US" sz="2000" i="1" dirty="0">
                <a:effectLst/>
                <a:latin typeface="Calibri" panose="020F0502020204030204" pitchFamily="34" charset="0"/>
                <a:ea typeface="Calibri" panose="020F0502020204030204" pitchFamily="34" charset="0"/>
                <a:cs typeface="Calibri" panose="020F0502020204030204" pitchFamily="34" charset="0"/>
              </a:rPr>
              <a:t>(Ukraine)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678803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161B8-05D2-4B9D-1009-7DCF1551AA41}"/>
              </a:ext>
            </a:extLst>
          </p:cNvPr>
          <p:cNvSpPr>
            <a:spLocks noGrp="1"/>
          </p:cNvSpPr>
          <p:nvPr>
            <p:ph type="title"/>
          </p:nvPr>
        </p:nvSpPr>
        <p:spPr/>
        <p:txBody>
          <a:bodyPr/>
          <a:lstStyle/>
          <a:p>
            <a:r>
              <a:rPr lang="en-US" dirty="0"/>
              <a:t>Participation and engagement of OPDs as local actors</a:t>
            </a:r>
          </a:p>
        </p:txBody>
      </p:sp>
      <p:graphicFrame>
        <p:nvGraphicFramePr>
          <p:cNvPr id="8" name="Content Placeholder 7">
            <a:extLst>
              <a:ext uri="{FF2B5EF4-FFF2-40B4-BE49-F238E27FC236}">
                <a16:creationId xmlns:a16="http://schemas.microsoft.com/office/drawing/2014/main" id="{E3C6C1D8-AAE4-3B31-ABD3-3C5B7D09EA63}"/>
              </a:ext>
            </a:extLst>
          </p:cNvPr>
          <p:cNvGraphicFramePr>
            <a:graphicFrameLocks noGrp="1"/>
          </p:cNvGraphicFramePr>
          <p:nvPr>
            <p:ph sz="half" idx="1"/>
            <p:extLst>
              <p:ext uri="{D42A27DB-BD31-4B8C-83A1-F6EECF244321}">
                <p14:modId xmlns:p14="http://schemas.microsoft.com/office/powerpoint/2010/main" val="3307526158"/>
              </p:ext>
            </p:extLst>
          </p:nvPr>
        </p:nvGraphicFramePr>
        <p:xfrm>
          <a:off x="838200" y="1825625"/>
          <a:ext cx="6944139"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13D5D82E-B807-977B-597A-581696443BEA}"/>
              </a:ext>
            </a:extLst>
          </p:cNvPr>
          <p:cNvSpPr>
            <a:spLocks noGrp="1"/>
          </p:cNvSpPr>
          <p:nvPr>
            <p:ph sz="half" idx="2"/>
          </p:nvPr>
        </p:nvSpPr>
        <p:spPr>
          <a:xfrm>
            <a:off x="8030816" y="1825625"/>
            <a:ext cx="3322983" cy="4351338"/>
          </a:xfrm>
        </p:spPr>
        <p:txBody>
          <a:bodyPr/>
          <a:lstStyle/>
          <a:p>
            <a:pPr marL="0" indent="0">
              <a:buNone/>
            </a:pPr>
            <a:endParaRPr lang="en-US" dirty="0"/>
          </a:p>
          <a:p>
            <a:pPr marL="0" indent="0">
              <a:buNone/>
            </a:pPr>
            <a:r>
              <a:rPr lang="en-US" dirty="0"/>
              <a:t>Fully meeting:</a:t>
            </a:r>
          </a:p>
          <a:p>
            <a:r>
              <a:rPr lang="en-US" sz="2400" dirty="0">
                <a:effectLst/>
                <a:latin typeface="Calibri" panose="020F0502020204030204" pitchFamily="34" charset="0"/>
                <a:ea typeface="Calibri" panose="020F0502020204030204" pitchFamily="34" charset="0"/>
                <a:cs typeface="Calibri" panose="020F0502020204030204" pitchFamily="34" charset="0"/>
              </a:rPr>
              <a:t>The HRP identifies how persons with disabilities and their representative organizations will participate as actors in the response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16151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5022-AAED-4420-9552-AFA089D14C51}"/>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a:t>Disability Advisory Group</a:t>
            </a:r>
          </a:p>
        </p:txBody>
      </p:sp>
      <p:pic>
        <p:nvPicPr>
          <p:cNvPr id="6" name="Content Placeholder 5" descr="A person holding his hands up&#10;&#10;Description automatically generated">
            <a:extLst>
              <a:ext uri="{FF2B5EF4-FFF2-40B4-BE49-F238E27FC236}">
                <a16:creationId xmlns:a16="http://schemas.microsoft.com/office/drawing/2014/main" id="{39D508D5-B6BA-DC7C-97FD-AB1AFCC4695B}"/>
              </a:ext>
            </a:extLst>
          </p:cNvPr>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b="-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3" name="Content Placeholder 2">
            <a:extLst>
              <a:ext uri="{FF2B5EF4-FFF2-40B4-BE49-F238E27FC236}">
                <a16:creationId xmlns:a16="http://schemas.microsoft.com/office/drawing/2014/main" id="{0D194048-4B59-1F2C-FA64-441594DD2E22}"/>
              </a:ext>
            </a:extLst>
          </p:cNvPr>
          <p:cNvSpPr>
            <a:spLocks noGrp="1"/>
          </p:cNvSpPr>
          <p:nvPr>
            <p:ph sz="half" idx="1"/>
          </p:nvPr>
        </p:nvSpPr>
        <p:spPr>
          <a:xfrm>
            <a:off x="6417734" y="2614612"/>
            <a:ext cx="5291663" cy="3752849"/>
          </a:xfrm>
        </p:spPr>
        <p:txBody>
          <a:bodyPr vert="horz" lIns="91440" tIns="45720" rIns="91440" bIns="45720" rtlCol="0">
            <a:normAutofit/>
          </a:bodyPr>
          <a:lstStyle/>
          <a:p>
            <a:r>
              <a:rPr lang="en-US" sz="1800" dirty="0"/>
              <a:t>L</a:t>
            </a:r>
            <a:r>
              <a:rPr lang="en-US" sz="1800" dirty="0">
                <a:effectLst/>
              </a:rPr>
              <a:t>ed by UNICEF, with participation by CBM-International, FCDO, Global Education Cluster, Global Protection Cluster, Humanity &amp; Inclusion, Impact Initiatives, IOM, OCHA, Trinity College Dublin, UNHCR, and WFP</a:t>
            </a:r>
          </a:p>
          <a:p>
            <a:r>
              <a:rPr lang="en-US" sz="1800" dirty="0"/>
              <a:t>Focus on disability inclusion in Humanitarian Needs Overviews and Humanitarian Response Plans, since 2018</a:t>
            </a:r>
          </a:p>
          <a:p>
            <a:r>
              <a:rPr lang="en-US" sz="1800" dirty="0"/>
              <a:t>Annual review of HNOs/HRPs/HNRPs</a:t>
            </a:r>
          </a:p>
          <a:p>
            <a:r>
              <a:rPr lang="en-US" sz="1800" dirty="0"/>
              <a:t>Space for interagency dialogue and learning </a:t>
            </a:r>
          </a:p>
          <a:p>
            <a:r>
              <a:rPr lang="en-US" sz="1800" dirty="0"/>
              <a:t>Technical support to HNO/HRP/HNRP processes- guidance and tools, trainings </a:t>
            </a:r>
          </a:p>
        </p:txBody>
      </p:sp>
    </p:spTree>
    <p:extLst>
      <p:ext uri="{BB962C8B-B14F-4D97-AF65-F5344CB8AC3E}">
        <p14:creationId xmlns:p14="http://schemas.microsoft.com/office/powerpoint/2010/main" val="18096555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C813F-45C5-C50C-4EF2-1F6D9B08E33C}"/>
              </a:ext>
            </a:extLst>
          </p:cNvPr>
          <p:cNvSpPr>
            <a:spLocks noGrp="1"/>
          </p:cNvSpPr>
          <p:nvPr>
            <p:ph type="title"/>
          </p:nvPr>
        </p:nvSpPr>
        <p:spPr>
          <a:solidFill>
            <a:schemeClr val="accent6">
              <a:lumMod val="20000"/>
              <a:lumOff val="80000"/>
            </a:schemeClr>
          </a:solidFill>
        </p:spPr>
        <p:txBody>
          <a:bodyPr/>
          <a:lstStyle/>
          <a:p>
            <a:r>
              <a:rPr lang="en-US" dirty="0"/>
              <a:t>Good practice examples</a:t>
            </a:r>
          </a:p>
        </p:txBody>
      </p:sp>
      <p:sp>
        <p:nvSpPr>
          <p:cNvPr id="3" name="Content Placeholder 2">
            <a:extLst>
              <a:ext uri="{FF2B5EF4-FFF2-40B4-BE49-F238E27FC236}">
                <a16:creationId xmlns:a16="http://schemas.microsoft.com/office/drawing/2014/main" id="{81F9B6C9-3AD2-3020-22B2-BA66B6FAAC35}"/>
              </a:ext>
            </a:extLst>
          </p:cNvPr>
          <p:cNvSpPr>
            <a:spLocks noGrp="1"/>
          </p:cNvSpPr>
          <p:nvPr>
            <p:ph sz="half" idx="1"/>
          </p:nvPr>
        </p:nvSpPr>
        <p:spPr>
          <a:ln>
            <a:solidFill>
              <a:schemeClr val="tx1"/>
            </a:solidFill>
          </a:ln>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In 2024, the [Technical Advisory Group] TAG on Disability Inclusion will collaborate with the ICCG to work on four crucial areas: 1. Consultation: Support and empower local OPDs to reach those most in need. Provide a platform for OPDs to input into the wider humanitarian response…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Myanmar</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Content Placeholder 3">
            <a:extLst>
              <a:ext uri="{FF2B5EF4-FFF2-40B4-BE49-F238E27FC236}">
                <a16:creationId xmlns:a16="http://schemas.microsoft.com/office/drawing/2014/main" id="{3B8ABA39-3722-04E0-D66F-6E3E7E09FAB1}"/>
              </a:ext>
            </a:extLst>
          </p:cNvPr>
          <p:cNvSpPr>
            <a:spLocks noGrp="1"/>
          </p:cNvSpPr>
          <p:nvPr>
            <p:ph sz="half" idx="2"/>
          </p:nvPr>
        </p:nvSpPr>
        <p:spPr>
          <a:ln>
            <a:solidFill>
              <a:schemeClr val="tx1"/>
            </a:solidFill>
          </a:ln>
        </p:spPr>
        <p:txBody>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En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vue</a:t>
            </a:r>
            <a:r>
              <a:rPr lang="en-US" sz="2400" dirty="0">
                <a:effectLst/>
                <a:latin typeface="Calibri" panose="020F0502020204030204" pitchFamily="34" charset="0"/>
                <a:ea typeface="Calibri" panose="020F0502020204030204" pitchFamily="34" charset="0"/>
                <a:cs typeface="Times New Roman" panose="02020603050405020304" pitchFamily="18" charset="0"/>
              </a:rPr>
              <a:t> de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promouvoir</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une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programmation</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humanitaire</a:t>
            </a:r>
            <a:r>
              <a:rPr lang="en-US" sz="2400" dirty="0">
                <a:effectLst/>
                <a:latin typeface="Calibri" panose="020F0502020204030204" pitchFamily="34" charset="0"/>
                <a:ea typeface="Calibri" panose="020F0502020204030204" pitchFamily="34" charset="0"/>
                <a:cs typeface="Times New Roman" panose="02020603050405020304" pitchFamily="18" charset="0"/>
              </a:rPr>
              <a:t> inclusive, les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acteurs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humanitaires</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s’engagent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notamment</a:t>
            </a:r>
            <a:r>
              <a:rPr lang="en-US" sz="2400" dirty="0">
                <a:effectLst/>
                <a:latin typeface="Calibri" panose="020F0502020204030204" pitchFamily="34" charset="0"/>
                <a:ea typeface="Calibri" panose="020F0502020204030204" pitchFamily="34" charset="0"/>
                <a:cs typeface="Times New Roman" panose="02020603050405020304" pitchFamily="18" charset="0"/>
              </a:rPr>
              <a:t> à (...) consulter les PSH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ainsi</a:t>
            </a:r>
            <a:r>
              <a:rPr lang="en-US" sz="2400" dirty="0">
                <a:effectLst/>
                <a:latin typeface="Calibri" panose="020F0502020204030204" pitchFamily="34" charset="0"/>
                <a:ea typeface="Calibri" panose="020F0502020204030204" pitchFamily="34" charset="0"/>
                <a:cs typeface="Times New Roman" panose="02020603050405020304" pitchFamily="18" charset="0"/>
              </a:rPr>
              <a:t> que les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2400" dirty="0">
                <a:effectLst/>
                <a:latin typeface="Calibri" panose="020F0502020204030204" pitchFamily="34" charset="0"/>
                <a:ea typeface="Calibri" panose="020F0502020204030204" pitchFamily="34" charset="0"/>
                <a:cs typeface="Times New Roman" panose="02020603050405020304" pitchFamily="18" charset="0"/>
              </a:rPr>
              <a:t> qui les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représentent</a:t>
            </a:r>
            <a:r>
              <a:rPr lang="en-US" sz="2400" dirty="0">
                <a:effectLst/>
                <a:latin typeface="Calibri" panose="020F0502020204030204" pitchFamily="34" charset="0"/>
                <a:ea typeface="Calibri" panose="020F0502020204030204" pitchFamily="34" charset="0"/>
                <a:cs typeface="Times New Roman" panose="02020603050405020304" pitchFamily="18" charset="0"/>
              </a:rPr>
              <a:t> ; identifier les obstacles les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empêchant</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d’accéder</a:t>
            </a:r>
            <a:r>
              <a:rPr lang="en-US" sz="2400" dirty="0">
                <a:effectLst/>
                <a:latin typeface="Calibri" panose="020F0502020204030204" pitchFamily="34" charset="0"/>
                <a:ea typeface="Calibri" panose="020F0502020204030204" pitchFamily="34" charset="0"/>
                <a:cs typeface="Times New Roman" panose="02020603050405020304" pitchFamily="18" charset="0"/>
              </a:rPr>
              <a:t> et de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participer</a:t>
            </a:r>
            <a:r>
              <a:rPr lang="en-US" sz="2400" dirty="0">
                <a:effectLst/>
                <a:latin typeface="Calibri" panose="020F0502020204030204" pitchFamily="34" charset="0"/>
                <a:ea typeface="Calibri" panose="020F0502020204030204" pitchFamily="34" charset="0"/>
                <a:cs typeface="Times New Roman" panose="02020603050405020304" pitchFamily="18" charset="0"/>
              </a:rPr>
              <a:t> à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l’assistance</a:t>
            </a:r>
            <a:r>
              <a:rPr lang="en-US" sz="2400" dirty="0">
                <a:effectLst/>
                <a:latin typeface="Calibri" panose="020F0502020204030204" pitchFamily="34" charset="0"/>
                <a:ea typeface="Calibri" panose="020F0502020204030204" pitchFamily="34" charset="0"/>
                <a:cs typeface="Times New Roman" panose="02020603050405020304" pitchFamily="18" charset="0"/>
              </a:rPr>
              <a:t> et à la protection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humanitaire</a:t>
            </a:r>
            <a:r>
              <a:rPr lang="en-US" sz="2400" dirty="0">
                <a:effectLst/>
                <a:latin typeface="Calibri" panose="020F0502020204030204" pitchFamily="34" charset="0"/>
                <a:ea typeface="Calibri" panose="020F0502020204030204" pitchFamily="34" charset="0"/>
                <a:cs typeface="Times New Roman" panose="02020603050405020304" pitchFamily="18" charset="0"/>
              </a:rPr>
              <a:t> ;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garantir</a:t>
            </a:r>
            <a:r>
              <a:rPr lang="en-US" sz="2400" dirty="0">
                <a:effectLst/>
                <a:latin typeface="Calibri" panose="020F0502020204030204" pitchFamily="34" charset="0"/>
                <a:ea typeface="Calibri" panose="020F0502020204030204" pitchFamily="34" charset="0"/>
                <a:cs typeface="Times New Roman" panose="02020603050405020304" pitchFamily="18" charset="0"/>
              </a:rPr>
              <a:t> la participation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pleine</a:t>
            </a:r>
            <a:r>
              <a:rPr lang="en-US" sz="2400" dirty="0">
                <a:effectLst/>
                <a:latin typeface="Calibri" panose="020F0502020204030204" pitchFamily="34" charset="0"/>
                <a:ea typeface="Calibri" panose="020F0502020204030204" pitchFamily="34" charset="0"/>
                <a:cs typeface="Times New Roman" panose="02020603050405020304" pitchFamily="18" charset="0"/>
              </a:rPr>
              <a:t> et effective des PSH à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l'aide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humanitaire</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Mali</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1779536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D5195-1B00-C697-6EC3-981C7185DC2C}"/>
              </a:ext>
            </a:extLst>
          </p:cNvPr>
          <p:cNvSpPr>
            <a:spLocks noGrp="1"/>
          </p:cNvSpPr>
          <p:nvPr>
            <p:ph type="title"/>
          </p:nvPr>
        </p:nvSpPr>
        <p:spPr>
          <a:noFill/>
        </p:spPr>
        <p:txBody>
          <a:bodyPr/>
          <a:lstStyle/>
          <a:p>
            <a:r>
              <a:rPr lang="en-US" dirty="0"/>
              <a:t>Feedback and complaints</a:t>
            </a:r>
          </a:p>
        </p:txBody>
      </p:sp>
      <p:graphicFrame>
        <p:nvGraphicFramePr>
          <p:cNvPr id="7" name="Content Placeholder 6">
            <a:extLst>
              <a:ext uri="{FF2B5EF4-FFF2-40B4-BE49-F238E27FC236}">
                <a16:creationId xmlns:a16="http://schemas.microsoft.com/office/drawing/2014/main" id="{CDE76D99-2D77-0C7C-526F-1416324D7808}"/>
              </a:ext>
            </a:extLst>
          </p:cNvPr>
          <p:cNvGraphicFramePr>
            <a:graphicFrameLocks noGrp="1"/>
          </p:cNvGraphicFramePr>
          <p:nvPr>
            <p:ph sz="half" idx="1"/>
            <p:extLst>
              <p:ext uri="{D42A27DB-BD31-4B8C-83A1-F6EECF244321}">
                <p14:modId xmlns:p14="http://schemas.microsoft.com/office/powerpoint/2010/main" val="3194620102"/>
              </p:ext>
            </p:extLst>
          </p:nvPr>
        </p:nvGraphicFramePr>
        <p:xfrm>
          <a:off x="838200" y="1825625"/>
          <a:ext cx="5711687"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26BBE6F6-1C8D-4114-12B9-578AAE592B3E}"/>
              </a:ext>
            </a:extLst>
          </p:cNvPr>
          <p:cNvSpPr>
            <a:spLocks noGrp="1"/>
          </p:cNvSpPr>
          <p:nvPr>
            <p:ph sz="half" idx="2"/>
          </p:nvPr>
        </p:nvSpPr>
        <p:spPr>
          <a:xfrm>
            <a:off x="6887816" y="1825625"/>
            <a:ext cx="4465983" cy="4351338"/>
          </a:xfrm>
        </p:spPr>
        <p:txBody>
          <a:bodyPr/>
          <a:lstStyle/>
          <a:p>
            <a:pPr marL="0" indent="0">
              <a:buNone/>
            </a:pPr>
            <a:endParaRPr lang="en-US" dirty="0"/>
          </a:p>
          <a:p>
            <a:pPr marL="0" indent="0">
              <a:buNone/>
            </a:pPr>
            <a:r>
              <a:rPr lang="en-US" sz="2400" dirty="0"/>
              <a:t>Fully meeting:</a:t>
            </a:r>
          </a:p>
          <a:p>
            <a:r>
              <a:rPr lang="en-US" sz="2400" dirty="0">
                <a:effectLst/>
                <a:latin typeface="Calibri" panose="020F0502020204030204" pitchFamily="34" charset="0"/>
                <a:ea typeface="Calibri" panose="020F0502020204030204" pitchFamily="34" charset="0"/>
                <a:cs typeface="Calibri" panose="020F0502020204030204" pitchFamily="34" charset="0"/>
              </a:rPr>
              <a:t>Persons with disabilities have been considered in the design of feedback and complaints systems with a description of specific measures to ensure their accessibility</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97180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17FA-CF68-BFF1-B7B1-422B52A467B2}"/>
              </a:ext>
            </a:extLst>
          </p:cNvPr>
          <p:cNvSpPr>
            <a:spLocks noGrp="1"/>
          </p:cNvSpPr>
          <p:nvPr>
            <p:ph type="title"/>
          </p:nvPr>
        </p:nvSpPr>
        <p:spPr>
          <a:noFill/>
        </p:spPr>
        <p:txBody>
          <a:bodyPr/>
          <a:lstStyle/>
          <a:p>
            <a:r>
              <a:rPr lang="en-US" dirty="0"/>
              <a:t>Monitoring framework </a:t>
            </a:r>
          </a:p>
        </p:txBody>
      </p:sp>
      <p:graphicFrame>
        <p:nvGraphicFramePr>
          <p:cNvPr id="7" name="Content Placeholder 6">
            <a:extLst>
              <a:ext uri="{FF2B5EF4-FFF2-40B4-BE49-F238E27FC236}">
                <a16:creationId xmlns:a16="http://schemas.microsoft.com/office/drawing/2014/main" id="{D2C7DE34-B0AD-6383-9A36-0EC867E8A560}"/>
              </a:ext>
            </a:extLst>
          </p:cNvPr>
          <p:cNvGraphicFramePr>
            <a:graphicFrameLocks noGrp="1"/>
          </p:cNvGraphicFramePr>
          <p:nvPr>
            <p:ph sz="half" idx="1"/>
            <p:extLst>
              <p:ext uri="{D42A27DB-BD31-4B8C-83A1-F6EECF244321}">
                <p14:modId xmlns:p14="http://schemas.microsoft.com/office/powerpoint/2010/main" val="3356156604"/>
              </p:ext>
            </p:extLst>
          </p:nvPr>
        </p:nvGraphicFramePr>
        <p:xfrm>
          <a:off x="838199" y="1825625"/>
          <a:ext cx="6149009" cy="4351338"/>
        </p:xfrm>
        <a:graphic>
          <a:graphicData uri="http://schemas.openxmlformats.org/drawingml/2006/chart">
            <c:chart xmlns:c="http://schemas.openxmlformats.org/drawingml/2006/chart" xmlns:r="http://schemas.openxmlformats.org/officeDocument/2006/relationships" r:id="rId2"/>
          </a:graphicData>
        </a:graphic>
      </p:graphicFrame>
      <p:sp>
        <p:nvSpPr>
          <p:cNvPr id="4" name="Content Placeholder 3">
            <a:extLst>
              <a:ext uri="{FF2B5EF4-FFF2-40B4-BE49-F238E27FC236}">
                <a16:creationId xmlns:a16="http://schemas.microsoft.com/office/drawing/2014/main" id="{F0715270-C06B-123B-748D-D920B0AF0840}"/>
              </a:ext>
            </a:extLst>
          </p:cNvPr>
          <p:cNvSpPr>
            <a:spLocks noGrp="1"/>
          </p:cNvSpPr>
          <p:nvPr>
            <p:ph sz="half" idx="2"/>
          </p:nvPr>
        </p:nvSpPr>
        <p:spPr>
          <a:xfrm>
            <a:off x="7176052" y="1825625"/>
            <a:ext cx="4177748" cy="4351338"/>
          </a:xfrm>
        </p:spPr>
        <p:txBody>
          <a:bodyPr/>
          <a:lstStyle/>
          <a:p>
            <a:pPr marL="0" indent="0">
              <a:buNone/>
            </a:pPr>
            <a:endParaRPr lang="en-US" sz="2800" dirty="0">
              <a:effectLst/>
              <a:latin typeface="Calibri" panose="020F0502020204030204" pitchFamily="34" charset="0"/>
              <a:ea typeface="Calibri" panose="020F0502020204030204" pitchFamily="34" charset="0"/>
            </a:endParaRPr>
          </a:p>
          <a:p>
            <a:pPr marL="0" indent="0">
              <a:buNone/>
            </a:pPr>
            <a:endParaRPr lang="en-US" sz="2800" dirty="0">
              <a:effectLst/>
              <a:latin typeface="Calibri" panose="020F0502020204030204" pitchFamily="34" charset="0"/>
              <a:ea typeface="Calibri" panose="020F0502020204030204" pitchFamily="34" charset="0"/>
            </a:endParaRPr>
          </a:p>
          <a:p>
            <a:pPr marL="0" indent="0">
              <a:buNone/>
            </a:pPr>
            <a:r>
              <a:rPr lang="en-US" sz="2800" dirty="0">
                <a:effectLst/>
                <a:latin typeface="Calibri" panose="020F0502020204030204" pitchFamily="34" charset="0"/>
                <a:ea typeface="Calibri" panose="020F0502020204030204" pitchFamily="34" charset="0"/>
              </a:rPr>
              <a:t>Fully meeting:</a:t>
            </a:r>
          </a:p>
          <a:p>
            <a:r>
              <a:rPr lang="en-US" sz="2800" dirty="0">
                <a:effectLst/>
                <a:latin typeface="Calibri" panose="020F0502020204030204" pitchFamily="34" charset="0"/>
                <a:ea typeface="Calibri" panose="020F0502020204030204" pitchFamily="34" charset="0"/>
              </a:rPr>
              <a:t>One or more indicators are specifically monitoring disability inclusion</a:t>
            </a:r>
            <a:endParaRPr lang="en-US" dirty="0"/>
          </a:p>
        </p:txBody>
      </p:sp>
    </p:spTree>
    <p:extLst>
      <p:ext uri="{BB962C8B-B14F-4D97-AF65-F5344CB8AC3E}">
        <p14:creationId xmlns:p14="http://schemas.microsoft.com/office/powerpoint/2010/main" val="730779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A4665-356F-4CA6-CBA8-94E98B030CC6}"/>
              </a:ext>
            </a:extLst>
          </p:cNvPr>
          <p:cNvSpPr>
            <a:spLocks noGrp="1"/>
          </p:cNvSpPr>
          <p:nvPr>
            <p:ph type="title"/>
          </p:nvPr>
        </p:nvSpPr>
        <p:spPr>
          <a:xfrm>
            <a:off x="838200" y="365126"/>
            <a:ext cx="10515600" cy="837510"/>
          </a:xfrm>
          <a:solidFill>
            <a:schemeClr val="accent6">
              <a:lumMod val="20000"/>
              <a:lumOff val="80000"/>
            </a:schemeClr>
          </a:solidFill>
        </p:spPr>
        <p:txBody>
          <a:bodyPr/>
          <a:lstStyle/>
          <a:p>
            <a:r>
              <a:rPr lang="en-US" dirty="0"/>
              <a:t>Good practice examples</a:t>
            </a:r>
          </a:p>
        </p:txBody>
      </p:sp>
      <p:sp>
        <p:nvSpPr>
          <p:cNvPr id="3" name="Content Placeholder 2">
            <a:extLst>
              <a:ext uri="{FF2B5EF4-FFF2-40B4-BE49-F238E27FC236}">
                <a16:creationId xmlns:a16="http://schemas.microsoft.com/office/drawing/2014/main" id="{F80E2BEC-9C9C-A7A8-81F2-1DD80A1E8805}"/>
              </a:ext>
            </a:extLst>
          </p:cNvPr>
          <p:cNvSpPr>
            <a:spLocks noGrp="1"/>
          </p:cNvSpPr>
          <p:nvPr>
            <p:ph sz="half" idx="1"/>
          </p:nvPr>
        </p:nvSpPr>
        <p:spPr>
          <a:xfrm>
            <a:off x="838200" y="1690688"/>
            <a:ext cx="5181600" cy="5041707"/>
          </a:xfrm>
        </p:spPr>
        <p:txBody>
          <a:bodyPr>
            <a:normAutofit fontScale="92500" lnSpcReduction="10000"/>
          </a:bodyPr>
          <a:lstStyle/>
          <a:p>
            <a:pPr marL="0" indent="0">
              <a:buNone/>
            </a:pPr>
            <a:r>
              <a:rPr lang="en-US" dirty="0"/>
              <a:t>Specific indicators: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Number of disability inclusive sanitation facilities designed (</a:t>
            </a:r>
            <a:r>
              <a:rPr lang="en-US" sz="1800" i="1" dirty="0">
                <a:effectLst/>
                <a:latin typeface="Calibri" panose="020F0502020204030204" pitchFamily="34" charset="0"/>
                <a:ea typeface="Calibri" panose="020F0502020204030204" pitchFamily="34" charset="0"/>
                <a:cs typeface="Calibri" panose="020F0502020204030204" pitchFamily="34" charset="0"/>
              </a:rPr>
              <a:t>South Sudan</a:t>
            </a:r>
            <a:r>
              <a:rPr lang="en-US" sz="1800" dirty="0">
                <a:effectLst/>
                <a:latin typeface="Calibri" panose="020F0502020204030204" pitchFamily="34"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 of persons with disabilities reporting to be satisfied with the opportunities they have to influence decisions (</a:t>
            </a:r>
            <a:r>
              <a:rPr lang="en-US" sz="1800" i="1" dirty="0">
                <a:effectLst/>
                <a:latin typeface="Calibri" panose="020F0502020204030204" pitchFamily="34" charset="0"/>
                <a:ea typeface="Calibri" panose="020F0502020204030204" pitchFamily="34" charset="0"/>
                <a:cs typeface="Calibri" panose="020F0502020204030204" pitchFamily="34" charset="0"/>
              </a:rPr>
              <a:t>Mozambique</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 of girls and boys with Disability received PSS or case management services (</a:t>
            </a:r>
            <a:r>
              <a:rPr lang="en-US" sz="1800" i="1" dirty="0">
                <a:effectLst/>
                <a:latin typeface="Calibri" panose="020F0502020204030204" pitchFamily="34" charset="0"/>
                <a:ea typeface="Calibri" panose="020F0502020204030204" pitchFamily="34" charset="0"/>
                <a:cs typeface="Calibri" panose="020F0502020204030204" pitchFamily="34" charset="0"/>
              </a:rPr>
              <a:t>Sudan</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B8D67898-3BCF-F801-D77F-23AD34136233}"/>
              </a:ext>
            </a:extLst>
          </p:cNvPr>
          <p:cNvSpPr>
            <a:spLocks noGrp="1"/>
          </p:cNvSpPr>
          <p:nvPr>
            <p:ph sz="half" idx="2"/>
          </p:nvPr>
        </p:nvSpPr>
        <p:spPr>
          <a:xfrm>
            <a:off x="6172202" y="2039703"/>
            <a:ext cx="5181600" cy="4351338"/>
          </a:xfrm>
          <a:solidFill>
            <a:schemeClr val="bg2"/>
          </a:solidFill>
        </p:spPr>
        <p:txBody>
          <a:bodyPr>
            <a:normAutofit fontScale="92500" lnSpcReduction="10000"/>
          </a:bodyPr>
          <a:lstStyle/>
          <a:p>
            <a:pPr marL="0" indent="0">
              <a:buNone/>
            </a:pPr>
            <a:r>
              <a:rPr lang="en-US" dirty="0"/>
              <a:t>Disaggregation by disability:</a:t>
            </a:r>
          </a:p>
          <a:p>
            <a:pPr marL="0" indent="0">
              <a:buNone/>
            </a:pPr>
            <a:endParaRPr lang="en-US" dirty="0"/>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 De personas </a:t>
            </a:r>
            <a:r>
              <a:rPr lang="en-US" sz="1800" dirty="0" err="1">
                <a:effectLst/>
                <a:latin typeface="Calibri" panose="020F0502020204030204" pitchFamily="34" charset="0"/>
                <a:ea typeface="Calibri" panose="020F0502020204030204" pitchFamily="34" charset="0"/>
                <a:cs typeface="Calibri" panose="020F0502020204030204" pitchFamily="34" charset="0"/>
              </a:rPr>
              <a:t>empleo</a:t>
            </a:r>
            <a:r>
              <a:rPr lang="en-US" sz="1800" dirty="0">
                <a:effectLst/>
                <a:latin typeface="Calibri" panose="020F0502020204030204" pitchFamily="34" charset="0"/>
                <a:ea typeface="Calibri" panose="020F0502020204030204" pitchFamily="34" charset="0"/>
                <a:cs typeface="Calibri" panose="020F0502020204030204" pitchFamily="34" charset="0"/>
              </a:rPr>
              <a:t> y </a:t>
            </a:r>
            <a:r>
              <a:rPr lang="en-US" sz="1800" dirty="0" err="1">
                <a:effectLst/>
                <a:latin typeface="Calibri" panose="020F0502020204030204" pitchFamily="34" charset="0"/>
                <a:ea typeface="Calibri" panose="020F0502020204030204" pitchFamily="34" charset="0"/>
                <a:cs typeface="Calibri" panose="020F0502020204030204" pitchFamily="34" charset="0"/>
              </a:rPr>
              <a:t>apoyo</a:t>
            </a:r>
            <a:r>
              <a:rPr lang="en-US" sz="1800" dirty="0">
                <a:effectLst/>
                <a:latin typeface="Calibri" panose="020F0502020204030204" pitchFamily="34" charset="0"/>
                <a:ea typeface="Calibri" panose="020F0502020204030204" pitchFamily="34" charset="0"/>
                <a:cs typeface="Calibri" panose="020F0502020204030204" pitchFamily="34" charset="0"/>
              </a:rPr>
              <a:t> al </a:t>
            </a:r>
            <a:r>
              <a:rPr lang="en-US" sz="1800" dirty="0" err="1">
                <a:effectLst/>
                <a:latin typeface="Calibri" panose="020F0502020204030204" pitchFamily="34" charset="0"/>
                <a:ea typeface="Calibri" panose="020F0502020204030204" pitchFamily="34" charset="0"/>
                <a:cs typeface="Calibri" panose="020F0502020204030204" pitchFamily="34" charset="0"/>
              </a:rPr>
              <a:t>emprendimiento</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en</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contextos</a:t>
            </a:r>
            <a:r>
              <a:rPr lang="en-US" sz="1800" dirty="0">
                <a:effectLst/>
                <a:latin typeface="Calibri" panose="020F0502020204030204" pitchFamily="34" charset="0"/>
                <a:ea typeface="Calibri" panose="020F0502020204030204" pitchFamily="34" charset="0"/>
                <a:cs typeface="Calibri" panose="020F0502020204030204" pitchFamily="34" charset="0"/>
              </a:rPr>
              <a:t> de </a:t>
            </a:r>
            <a:r>
              <a:rPr lang="en-US" sz="1800" dirty="0" err="1">
                <a:effectLst/>
                <a:latin typeface="Calibri" panose="020F0502020204030204" pitchFamily="34" charset="0"/>
                <a:ea typeface="Calibri" panose="020F0502020204030204" pitchFamily="34" charset="0"/>
                <a:cs typeface="Calibri" panose="020F0502020204030204" pitchFamily="34" charset="0"/>
              </a:rPr>
              <a:t>emergencia</a:t>
            </a:r>
            <a:r>
              <a:rPr lang="en-US" sz="1800" dirty="0">
                <a:effectLst/>
                <a:latin typeface="Calibri" panose="020F0502020204030204" pitchFamily="34" charset="0"/>
                <a:ea typeface="Calibri" panose="020F0502020204030204" pitchFamily="34" charset="0"/>
                <a:cs typeface="Calibri" panose="020F0502020204030204" pitchFamily="34" charset="0"/>
              </a:rPr>
              <a:t> y </a:t>
            </a:r>
            <a:r>
              <a:rPr lang="en-US" sz="1800" dirty="0" err="1">
                <a:effectLst/>
                <a:latin typeface="Calibri" panose="020F0502020204030204" pitchFamily="34" charset="0"/>
                <a:ea typeface="Calibri" panose="020F0502020204030204" pitchFamily="34" charset="0"/>
                <a:cs typeface="Calibri" panose="020F0502020204030204" pitchFamily="34" charset="0"/>
              </a:rPr>
              <a:t>procesos</a:t>
            </a:r>
            <a:r>
              <a:rPr lang="en-US" sz="1800" dirty="0">
                <a:effectLst/>
                <a:latin typeface="Calibri" panose="020F0502020204030204" pitchFamily="34" charset="0"/>
                <a:ea typeface="Calibri" panose="020F0502020204030204" pitchFamily="34" charset="0"/>
                <a:cs typeface="Calibri" panose="020F0502020204030204" pitchFamily="34" charset="0"/>
              </a:rPr>
              <a:t> de </a:t>
            </a:r>
            <a:r>
              <a:rPr lang="en-US" sz="1800" dirty="0" err="1">
                <a:effectLst/>
                <a:latin typeface="Calibri" panose="020F0502020204030204" pitchFamily="34" charset="0"/>
                <a:ea typeface="Calibri" panose="020F0502020204030204" pitchFamily="34" charset="0"/>
                <a:cs typeface="Calibri" panose="020F0502020204030204" pitchFamily="34" charset="0"/>
              </a:rPr>
              <a:t>soluciones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duraderas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desagregado</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por</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género</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discapacidad</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etnia</a:t>
            </a:r>
            <a:r>
              <a:rPr lang="en-US" sz="1800" dirty="0">
                <a:effectLst/>
                <a:latin typeface="Calibri" panose="020F0502020204030204" pitchFamily="34" charset="0"/>
                <a:ea typeface="Calibri" panose="020F0502020204030204" pitchFamily="34" charset="0"/>
                <a:cs typeface="Calibri" panose="020F0502020204030204" pitchFamily="34" charset="0"/>
              </a:rPr>
              <a:t> y </a:t>
            </a:r>
            <a:r>
              <a:rPr lang="en-US" sz="1800" dirty="0" err="1">
                <a:effectLst/>
                <a:latin typeface="Calibri" panose="020F0502020204030204" pitchFamily="34" charset="0"/>
                <a:ea typeface="Calibri" panose="020F0502020204030204" pitchFamily="34" charset="0"/>
                <a:cs typeface="Calibri" panose="020F0502020204030204" pitchFamily="34" charset="0"/>
              </a:rPr>
              <a:t>ciclo</a:t>
            </a:r>
            <a:r>
              <a:rPr lang="en-US" sz="1800" dirty="0">
                <a:effectLst/>
                <a:latin typeface="Calibri" panose="020F0502020204030204" pitchFamily="34" charset="0"/>
                <a:ea typeface="Calibri" panose="020F0502020204030204" pitchFamily="34" charset="0"/>
                <a:cs typeface="Calibri" panose="020F0502020204030204" pitchFamily="34" charset="0"/>
              </a:rPr>
              <a:t> vital (</a:t>
            </a:r>
            <a:r>
              <a:rPr lang="en-US" sz="1800" i="1" dirty="0">
                <a:effectLst/>
                <a:latin typeface="Calibri" panose="020F0502020204030204" pitchFamily="34" charset="0"/>
                <a:ea typeface="Calibri" panose="020F0502020204030204" pitchFamily="34" charset="0"/>
                <a:cs typeface="Calibri" panose="020F0502020204030204" pitchFamily="34" charset="0"/>
              </a:rPr>
              <a:t>Colombia</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 de </a:t>
            </a:r>
            <a:r>
              <a:rPr lang="en-US" sz="1800" dirty="0" err="1">
                <a:effectLst/>
                <a:latin typeface="Calibri" panose="020F0502020204030204" pitchFamily="34" charset="0"/>
                <a:ea typeface="Calibri" panose="020F0502020204030204" pitchFamily="34" charset="0"/>
                <a:cs typeface="Calibri" panose="020F0502020204030204" pitchFamily="34" charset="0"/>
              </a:rPr>
              <a:t>bénéficiaires</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ventilé</a:t>
            </a:r>
            <a:r>
              <a:rPr lang="en-US" sz="1800" dirty="0">
                <a:effectLst/>
                <a:latin typeface="Calibri" panose="020F0502020204030204" pitchFamily="34" charset="0"/>
                <a:ea typeface="Calibri" panose="020F0502020204030204" pitchFamily="34" charset="0"/>
                <a:cs typeface="Calibri" panose="020F0502020204030204" pitchFamily="34" charset="0"/>
              </a:rPr>
              <a:t> par </a:t>
            </a:r>
            <a:r>
              <a:rPr lang="en-US" sz="1800" dirty="0" err="1">
                <a:effectLst/>
                <a:latin typeface="Calibri" panose="020F0502020204030204" pitchFamily="34" charset="0"/>
                <a:ea typeface="Calibri" panose="020F0502020204030204" pitchFamily="34" charset="0"/>
                <a:cs typeface="Calibri" panose="020F0502020204030204" pitchFamily="34" charset="0"/>
              </a:rPr>
              <a:t>sexe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âge</a:t>
            </a:r>
            <a:r>
              <a:rPr lang="en-US" sz="1800" dirty="0">
                <a:effectLst/>
                <a:latin typeface="Calibri" panose="020F0502020204030204" pitchFamily="34" charset="0"/>
                <a:ea typeface="Calibri" panose="020F0502020204030204" pitchFamily="34" charset="0"/>
                <a:cs typeface="Calibri" panose="020F0502020204030204" pitchFamily="34" charset="0"/>
              </a:rPr>
              <a:t> et handicap) </a:t>
            </a:r>
            <a:r>
              <a:rPr lang="en-US" sz="1800" dirty="0" err="1">
                <a:effectLst/>
                <a:latin typeface="Calibri" panose="020F0502020204030204" pitchFamily="34" charset="0"/>
                <a:ea typeface="Calibri" panose="020F0502020204030204" pitchFamily="34" charset="0"/>
                <a:cs typeface="Calibri" panose="020F0502020204030204" pitchFamily="34" charset="0"/>
              </a:rPr>
              <a:t>ayant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déclaré</a:t>
            </a:r>
            <a:r>
              <a:rPr lang="en-US" sz="1800" dirty="0">
                <a:effectLst/>
                <a:latin typeface="Calibri" panose="020F0502020204030204" pitchFamily="34" charset="0"/>
                <a:ea typeface="Calibri" panose="020F0502020204030204" pitchFamily="34" charset="0"/>
                <a:cs typeface="Calibri" panose="020F0502020204030204" pitchFamily="34" charset="0"/>
              </a:rPr>
              <a:t> que </a:t>
            </a:r>
            <a:r>
              <a:rPr lang="en-US" sz="1800" dirty="0" err="1">
                <a:effectLst/>
                <a:latin typeface="Calibri" panose="020F0502020204030204" pitchFamily="34" charset="0"/>
                <a:ea typeface="Calibri" panose="020F0502020204030204" pitchFamily="34" charset="0"/>
                <a:cs typeface="Calibri" panose="020F0502020204030204" pitchFamily="34" charset="0"/>
              </a:rPr>
              <a:t>l'aide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humanitaire</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est</a:t>
            </a:r>
            <a:r>
              <a:rPr lang="en-US" sz="1800" dirty="0">
                <a:effectLst/>
                <a:latin typeface="Calibri" panose="020F0502020204030204" pitchFamily="34" charset="0"/>
                <a:ea typeface="Calibri" panose="020F0502020204030204" pitchFamily="34" charset="0"/>
                <a:cs typeface="Calibri" panose="020F0502020204030204" pitchFamily="34" charset="0"/>
              </a:rPr>
              <a:t> </a:t>
            </a:r>
            <a:r>
              <a:rPr lang="en-US" sz="1800" dirty="0" err="1">
                <a:effectLst/>
                <a:latin typeface="Calibri" panose="020F0502020204030204" pitchFamily="34" charset="0"/>
                <a:ea typeface="Calibri" panose="020F0502020204030204" pitchFamily="34" charset="0"/>
                <a:cs typeface="Calibri" panose="020F0502020204030204" pitchFamily="34" charset="0"/>
              </a:rPr>
              <a:t>fournie</a:t>
            </a:r>
            <a:r>
              <a:rPr lang="en-US" sz="1800" dirty="0">
                <a:effectLst/>
                <a:latin typeface="Calibri" panose="020F0502020204030204" pitchFamily="34" charset="0"/>
                <a:ea typeface="Calibri" panose="020F0502020204030204" pitchFamily="34" charset="0"/>
                <a:cs typeface="Calibri" panose="020F0502020204030204" pitchFamily="34" charset="0"/>
              </a:rPr>
              <a:t> de manière </a:t>
            </a:r>
            <a:r>
              <a:rPr lang="en-US" sz="1800" dirty="0" err="1">
                <a:effectLst/>
                <a:latin typeface="Calibri" panose="020F0502020204030204" pitchFamily="34" charset="0"/>
                <a:ea typeface="Calibri" panose="020F0502020204030204" pitchFamily="34" charset="0"/>
                <a:cs typeface="Calibri" panose="020F0502020204030204" pitchFamily="34" charset="0"/>
              </a:rPr>
              <a:t>sécurisée</a:t>
            </a:r>
            <a:r>
              <a:rPr lang="en-US" sz="1800" dirty="0">
                <a:effectLst/>
                <a:latin typeface="Calibri" panose="020F0502020204030204" pitchFamily="34" charset="0"/>
                <a:ea typeface="Calibri" panose="020F0502020204030204" pitchFamily="34" charset="0"/>
                <a:cs typeface="Calibri" panose="020F0502020204030204" pitchFamily="34" charset="0"/>
              </a:rPr>
              <a:t>, accessible; </a:t>
            </a:r>
            <a:r>
              <a:rPr lang="en-US" sz="1800" dirty="0" err="1">
                <a:effectLst/>
                <a:latin typeface="Calibri" panose="020F0502020204030204" pitchFamily="34" charset="0"/>
                <a:ea typeface="Calibri" panose="020F0502020204030204" pitchFamily="34" charset="0"/>
                <a:cs typeface="Calibri" panose="020F0502020204030204" pitchFamily="34" charset="0"/>
              </a:rPr>
              <a:t>responsable</a:t>
            </a:r>
            <a:r>
              <a:rPr lang="en-US" sz="1800" dirty="0">
                <a:effectLst/>
                <a:latin typeface="Calibri" panose="020F0502020204030204" pitchFamily="34" charset="0"/>
                <a:ea typeface="Calibri" panose="020F0502020204030204" pitchFamily="34" charset="0"/>
                <a:cs typeface="Calibri" panose="020F0502020204030204" pitchFamily="34" charset="0"/>
              </a:rPr>
              <a:t> et participative (</a:t>
            </a:r>
            <a:r>
              <a:rPr lang="en-US" sz="1800" i="1" dirty="0">
                <a:effectLst/>
                <a:latin typeface="Calibri" panose="020F0502020204030204" pitchFamily="34" charset="0"/>
                <a:ea typeface="Calibri" panose="020F0502020204030204" pitchFamily="34" charset="0"/>
                <a:cs typeface="Calibri" panose="020F0502020204030204" pitchFamily="34" charset="0"/>
              </a:rPr>
              <a:t>DRC</a:t>
            </a:r>
            <a:r>
              <a:rPr lang="en-US" sz="1800" dirty="0">
                <a:effectLst/>
                <a:latin typeface="Calibri" panose="020F0502020204030204" pitchFamily="34" charset="0"/>
                <a:ea typeface="Calibri" panose="020F0502020204030204" pitchFamily="34" charset="0"/>
                <a:cs typeface="Calibri" panose="020F0502020204030204" pitchFamily="34" charset="0"/>
              </a:rPr>
              <a:t>)</a:t>
            </a:r>
          </a:p>
          <a:p>
            <a:pPr marL="34290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Calibri" panose="020F0502020204030204" pitchFamily="34" charset="0"/>
              </a:rPr>
              <a:t>Number of people having access to basic hygiene materials for handwashing and menstrual hygiene health (disaggregated by age, gender and disability) (</a:t>
            </a:r>
            <a:r>
              <a:rPr lang="en-US" sz="1800" i="1" dirty="0">
                <a:effectLst/>
                <a:latin typeface="Calibri" panose="020F0502020204030204" pitchFamily="34" charset="0"/>
                <a:ea typeface="Calibri" panose="020F0502020204030204" pitchFamily="34" charset="0"/>
                <a:cs typeface="Calibri" panose="020F0502020204030204" pitchFamily="34" charset="0"/>
              </a:rPr>
              <a:t>Mozambique</a:t>
            </a:r>
            <a:r>
              <a:rPr lang="en-US" sz="1800" dirty="0">
                <a:effectLst/>
                <a:latin typeface="Calibri" panose="020F0502020204030204" pitchFamily="34" charset="0"/>
                <a:ea typeface="Calibri" panose="020F0502020204030204" pitchFamily="34" charset="0"/>
                <a:cs typeface="Calibri" panose="020F0502020204030204" pitchFamily="34"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TextBox 5">
            <a:extLst>
              <a:ext uri="{FF2B5EF4-FFF2-40B4-BE49-F238E27FC236}">
                <a16:creationId xmlns:a16="http://schemas.microsoft.com/office/drawing/2014/main" id="{1486BDEE-C912-8F51-0846-6DAF80173756}"/>
              </a:ext>
            </a:extLst>
          </p:cNvPr>
          <p:cNvSpPr txBox="1"/>
          <p:nvPr/>
        </p:nvSpPr>
        <p:spPr>
          <a:xfrm>
            <a:off x="685798" y="3922268"/>
            <a:ext cx="5181600" cy="2715295"/>
          </a:xfrm>
          <a:prstGeom prst="rect">
            <a:avLst/>
          </a:prstGeom>
          <a:noFill/>
          <a:ln>
            <a:solidFill>
              <a:schemeClr val="tx1"/>
            </a:solidFill>
          </a:ln>
        </p:spPr>
        <p:txBody>
          <a:bodyPr wrap="square" rtlCol="0">
            <a:sp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 of projects targeting a minimum of 15% of people with disability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 of persons with disabilities employed in the humanitarian response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 of organizations who collects/analyze/report disability disaggregated data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latin typeface="Calibri" panose="020F0502020204030204" pitchFamily="34" charset="0"/>
                <a:ea typeface="Calibri" panose="020F0502020204030204" pitchFamily="34" charset="0"/>
                <a:cs typeface="Calibri" panose="020F0502020204030204" pitchFamily="34" charset="0"/>
              </a:rPr>
              <a:t>Number of cluster partners projects that have a  disability component or are targeting people with disabilities. </a:t>
            </a:r>
          </a:p>
          <a:p>
            <a:pPr marL="0" marR="0" lvl="0" indent="0">
              <a:lnSpc>
                <a:spcPct val="107000"/>
              </a:lnSpc>
              <a:spcBef>
                <a:spcPts val="0"/>
              </a:spcBef>
              <a:spcAft>
                <a:spcPts val="0"/>
              </a:spcAft>
              <a:buNone/>
            </a:pPr>
            <a:r>
              <a:rPr lang="en-US" sz="1600" dirty="0">
                <a:latin typeface="Calibri" panose="020F0502020204030204" pitchFamily="34" charset="0"/>
                <a:ea typeface="Calibri" panose="020F0502020204030204" pitchFamily="34" charset="0"/>
                <a:cs typeface="Calibri" panose="020F0502020204030204" pitchFamily="34" charset="0"/>
              </a:rPr>
              <a:t>(</a:t>
            </a:r>
            <a:r>
              <a:rPr lang="en-US" sz="1600" i="1" dirty="0">
                <a:latin typeface="Calibri" panose="020F0502020204030204" pitchFamily="34" charset="0"/>
                <a:ea typeface="Calibri" panose="020F0502020204030204" pitchFamily="34" charset="0"/>
                <a:cs typeface="Calibri" panose="020F0502020204030204" pitchFamily="34" charset="0"/>
              </a:rPr>
              <a:t>Afghanistan</a:t>
            </a:r>
            <a:r>
              <a:rPr lang="en-US" sz="1600" dirty="0">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7842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73FA3-BCCE-7C7A-CAE3-68A6DE3F4545}"/>
              </a:ext>
            </a:extLst>
          </p:cNvPr>
          <p:cNvSpPr>
            <a:spLocks noGrp="1"/>
          </p:cNvSpPr>
          <p:nvPr>
            <p:ph type="title"/>
          </p:nvPr>
        </p:nvSpPr>
        <p:spPr>
          <a:noFill/>
        </p:spPr>
        <p:txBody>
          <a:bodyPr/>
          <a:lstStyle/>
          <a:p>
            <a:r>
              <a:rPr lang="en-US" dirty="0"/>
              <a:t>Sectoral coverage</a:t>
            </a:r>
          </a:p>
        </p:txBody>
      </p:sp>
      <p:graphicFrame>
        <p:nvGraphicFramePr>
          <p:cNvPr id="11" name="Content Placeholder 10">
            <a:extLst>
              <a:ext uri="{FF2B5EF4-FFF2-40B4-BE49-F238E27FC236}">
                <a16:creationId xmlns:a16="http://schemas.microsoft.com/office/drawing/2014/main" id="{A92B3D8E-2F92-B099-A367-4CF134E428B5}"/>
              </a:ext>
            </a:extLst>
          </p:cNvPr>
          <p:cNvGraphicFramePr>
            <a:graphicFrameLocks noGrp="1"/>
          </p:cNvGraphicFramePr>
          <p:nvPr>
            <p:ph sz="half" idx="1"/>
            <p:extLst>
              <p:ext uri="{D42A27DB-BD31-4B8C-83A1-F6EECF244321}">
                <p14:modId xmlns:p14="http://schemas.microsoft.com/office/powerpoint/2010/main" val="1200546546"/>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9">
            <a:extLst>
              <a:ext uri="{FF2B5EF4-FFF2-40B4-BE49-F238E27FC236}">
                <a16:creationId xmlns:a16="http://schemas.microsoft.com/office/drawing/2014/main" id="{3723314B-C30D-38E1-BCE8-4306D4D501D7}"/>
              </a:ext>
            </a:extLst>
          </p:cNvPr>
          <p:cNvGraphicFramePr>
            <a:graphicFrameLocks noGrp="1"/>
          </p:cNvGraphicFramePr>
          <p:nvPr>
            <p:ph sz="half" idx="2"/>
            <p:extLst>
              <p:ext uri="{D42A27DB-BD31-4B8C-83A1-F6EECF244321}">
                <p14:modId xmlns:p14="http://schemas.microsoft.com/office/powerpoint/2010/main" val="3519044176"/>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1246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5412B-29A8-E780-71B7-464408212BDC}"/>
              </a:ext>
            </a:extLst>
          </p:cNvPr>
          <p:cNvSpPr>
            <a:spLocks noGrp="1"/>
          </p:cNvSpPr>
          <p:nvPr>
            <p:ph type="title"/>
          </p:nvPr>
        </p:nvSpPr>
        <p:spPr>
          <a:solidFill>
            <a:schemeClr val="accent6">
              <a:lumMod val="20000"/>
              <a:lumOff val="80000"/>
            </a:schemeClr>
          </a:solidFill>
        </p:spPr>
        <p:txBody>
          <a:bodyPr/>
          <a:lstStyle/>
          <a:p>
            <a:r>
              <a:rPr lang="en-US" dirty="0"/>
              <a:t>Good practice examples</a:t>
            </a:r>
          </a:p>
        </p:txBody>
      </p:sp>
      <p:sp>
        <p:nvSpPr>
          <p:cNvPr id="3" name="Content Placeholder 2">
            <a:extLst>
              <a:ext uri="{FF2B5EF4-FFF2-40B4-BE49-F238E27FC236}">
                <a16:creationId xmlns:a16="http://schemas.microsoft.com/office/drawing/2014/main" id="{AF489C42-1447-9B0B-5B30-33BEC8CE471A}"/>
              </a:ext>
            </a:extLst>
          </p:cNvPr>
          <p:cNvSpPr>
            <a:spLocks noGrp="1"/>
          </p:cNvSpPr>
          <p:nvPr>
            <p:ph sz="half" idx="1"/>
          </p:nvPr>
        </p:nvSpPr>
        <p:spPr>
          <a:xfrm>
            <a:off x="838200" y="1825625"/>
            <a:ext cx="4270513" cy="4351338"/>
          </a:xfrm>
          <a:ln>
            <a:solidFill>
              <a:schemeClr val="tx1"/>
            </a:solidFill>
          </a:ln>
        </p:spPr>
        <p:txBody>
          <a:bodyPr>
            <a:normAutofit lnSpcReduction="10000"/>
          </a:bodyPr>
          <a:lstStyle/>
          <a:p>
            <a:endParaRPr lang="en-US" sz="1800" dirty="0">
              <a:effectLst/>
              <a:latin typeface="Calibri" panose="020F0502020204030204" pitchFamily="34" charset="0"/>
              <a:ea typeface="Calibri" panose="020F0502020204030204" pitchFamily="34" charset="0"/>
              <a:cs typeface="Calibri" panose="020F0502020204030204" pitchFamily="34" charset="0"/>
            </a:endParaRPr>
          </a:p>
          <a:p>
            <a:r>
              <a:rPr lang="en-US" sz="2000" dirty="0">
                <a:effectLst/>
                <a:latin typeface="Calibri" panose="020F0502020204030204" pitchFamily="34" charset="0"/>
                <a:ea typeface="Calibri" panose="020F0502020204030204" pitchFamily="34" charset="0"/>
                <a:cs typeface="Calibri" panose="020F0502020204030204" pitchFamily="34" charset="0"/>
              </a:rPr>
              <a:t>An analysis of alternative learning options for these children and youth, including those with disabilities, (including) accelerated education programs, literacy and numeracy, life skills training, </a:t>
            </a:r>
            <a:r>
              <a:rPr lang="en-US" sz="2000" dirty="0" err="1">
                <a:effectLst/>
                <a:latin typeface="Calibri" panose="020F0502020204030204" pitchFamily="34" charset="0"/>
                <a:ea typeface="Calibri" panose="020F0502020204030204" pitchFamily="34" charset="0"/>
                <a:cs typeface="Calibri" panose="020F0502020204030204" pitchFamily="34" charset="0"/>
              </a:rPr>
              <a:t>etc</a:t>
            </a:r>
            <a:r>
              <a:rPr lang="en-US" sz="2000" dirty="0">
                <a:effectLst/>
                <a:latin typeface="Calibri" panose="020F0502020204030204" pitchFamily="34" charset="0"/>
                <a:ea typeface="Calibri" panose="020F0502020204030204" pitchFamily="34" charset="0"/>
                <a:cs typeface="Calibri" panose="020F0502020204030204" pitchFamily="34" charset="0"/>
              </a:rPr>
              <a:t> It includes the provision of semi-temporary learning  spaces to increase school capacity, as well as latrines and water points accessible to all children, including those living with disabilities… Purchase and distribution of inclusive and sexes specific supplies to children with disabilities. (</a:t>
            </a:r>
            <a:r>
              <a:rPr lang="en-US" sz="2000" i="1" dirty="0">
                <a:effectLst/>
                <a:latin typeface="Calibri" panose="020F0502020204030204" pitchFamily="34" charset="0"/>
                <a:ea typeface="Calibri" panose="020F0502020204030204" pitchFamily="34" charset="0"/>
                <a:cs typeface="Calibri" panose="020F0502020204030204" pitchFamily="34" charset="0"/>
              </a:rPr>
              <a:t>Education,</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i="1" dirty="0">
                <a:effectLst/>
                <a:latin typeface="Calibri" panose="020F0502020204030204" pitchFamily="34" charset="0"/>
                <a:ea typeface="Calibri" panose="020F0502020204030204" pitchFamily="34" charset="0"/>
                <a:cs typeface="Calibri" panose="020F0502020204030204" pitchFamily="34" charset="0"/>
              </a:rPr>
              <a:t>Cameroon</a:t>
            </a:r>
            <a:r>
              <a:rPr lang="en-US"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Content Placeholder 3">
            <a:extLst>
              <a:ext uri="{FF2B5EF4-FFF2-40B4-BE49-F238E27FC236}">
                <a16:creationId xmlns:a16="http://schemas.microsoft.com/office/drawing/2014/main" id="{AA755AA8-00F3-78F6-3916-25DFE432E228}"/>
              </a:ext>
            </a:extLst>
          </p:cNvPr>
          <p:cNvSpPr>
            <a:spLocks noGrp="1"/>
          </p:cNvSpPr>
          <p:nvPr>
            <p:ph sz="half" idx="2"/>
          </p:nvPr>
        </p:nvSpPr>
        <p:spPr>
          <a:xfrm>
            <a:off x="5108713" y="1825625"/>
            <a:ext cx="6245087" cy="4351338"/>
          </a:xfrm>
          <a:ln>
            <a:solidFill>
              <a:schemeClr val="tx1"/>
            </a:solidFill>
          </a:ln>
        </p:spPr>
        <p:txBody>
          <a:bodyPr>
            <a:normAutofit lnSpcReduction="10000"/>
          </a:bodyPr>
          <a:lstStyle/>
          <a:p>
            <a:r>
              <a:rPr lang="en-US" sz="2000" dirty="0">
                <a:effectLst/>
                <a:latin typeface="Calibri" panose="020F0502020204030204" pitchFamily="34" charset="0"/>
                <a:ea typeface="Calibri" panose="020F0502020204030204" pitchFamily="34" charset="0"/>
                <a:cs typeface="Calibri" panose="020F0502020204030204" pitchFamily="34" charset="0"/>
              </a:rPr>
              <a:t>CCCM will continue to scale up community consultations with an emphasis on ensuring that services are fully accessible by persons with disabilities… Generating inclusive community governance structures that include meaningful involvement of persons with disabilities. (</a:t>
            </a:r>
            <a:r>
              <a:rPr lang="en-US" sz="2000" i="1" dirty="0">
                <a:effectLst/>
                <a:latin typeface="Calibri" panose="020F0502020204030204" pitchFamily="34" charset="0"/>
                <a:ea typeface="Calibri" panose="020F0502020204030204" pitchFamily="34" charset="0"/>
                <a:cs typeface="Calibri" panose="020F0502020204030204" pitchFamily="34" charset="0"/>
              </a:rPr>
              <a:t>CCCM,</a:t>
            </a:r>
            <a:r>
              <a:rPr lang="en-US" sz="2000" dirty="0">
                <a:effectLst/>
                <a:latin typeface="Calibri" panose="020F0502020204030204" pitchFamily="34" charset="0"/>
                <a:ea typeface="Calibri" panose="020F0502020204030204" pitchFamily="34" charset="0"/>
                <a:cs typeface="Calibri" panose="020F0502020204030204" pitchFamily="34" charset="0"/>
              </a:rPr>
              <a:t> </a:t>
            </a:r>
            <a:r>
              <a:rPr lang="en-US" sz="2000" i="1" dirty="0">
                <a:effectLst/>
                <a:latin typeface="Calibri" panose="020F0502020204030204" pitchFamily="34" charset="0"/>
                <a:ea typeface="Calibri" panose="020F0502020204030204" pitchFamily="34" charset="0"/>
                <a:cs typeface="Calibri" panose="020F0502020204030204" pitchFamily="34" charset="0"/>
              </a:rPr>
              <a:t>Mozambique</a:t>
            </a:r>
            <a:r>
              <a:rPr lang="en-US" sz="2000" dirty="0">
                <a:effectLst/>
                <a:latin typeface="Calibri" panose="020F0502020204030204" pitchFamily="34" charset="0"/>
                <a:ea typeface="Calibri" panose="020F0502020204030204" pitchFamily="34" charset="0"/>
                <a:cs typeface="Calibri" panose="020F0502020204030204" pitchFamily="34" charset="0"/>
              </a:rPr>
              <a:t>)</a:t>
            </a:r>
          </a:p>
          <a:p>
            <a:pPr marL="0" indent="0">
              <a:buNone/>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r>
              <a:rPr lang="en-US" sz="2000" dirty="0">
                <a:effectLst/>
                <a:latin typeface="Calibri" panose="020F0502020204030204" pitchFamily="34" charset="0"/>
                <a:ea typeface="Calibri" panose="020F0502020204030204" pitchFamily="34" charset="0"/>
                <a:cs typeface="Calibri" panose="020F0502020204030204" pitchFamily="34" charset="0"/>
              </a:rPr>
              <a:t>The FSLC will work in collaboration with the Protection Cluster and Disability Inclusion Working Group to identify access barriers and identify measures to address these effectively. FSLC Partners will work closely with local authorities to ensure clarity on vulnerability criteria and support needed for people with disabilities to access their entitlements in a safe and dignified manner. (</a:t>
            </a:r>
            <a:r>
              <a:rPr lang="en-US" sz="2000" i="1" dirty="0">
                <a:effectLst/>
                <a:latin typeface="Calibri" panose="020F0502020204030204" pitchFamily="34" charset="0"/>
                <a:ea typeface="Calibri" panose="020F0502020204030204" pitchFamily="34" charset="0"/>
                <a:cs typeface="Calibri" panose="020F0502020204030204" pitchFamily="34" charset="0"/>
              </a:rPr>
              <a:t>Food security and livelihoods, Mozambique</a:t>
            </a:r>
            <a:r>
              <a:rPr lang="en-US" sz="2000" dirty="0">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03832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child pushing a wheelchair with another child in the background&#10;&#10;Description automatically generated">
            <a:extLst>
              <a:ext uri="{FF2B5EF4-FFF2-40B4-BE49-F238E27FC236}">
                <a16:creationId xmlns:a16="http://schemas.microsoft.com/office/drawing/2014/main" id="{9A33F5FD-B6EE-21A9-3B43-40D692F395D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p:blipFill>
        <p:spPr>
          <a:xfrm>
            <a:off x="-1" y="-2"/>
            <a:ext cx="5410198" cy="6858002"/>
          </a:xfrm>
          <a:prstGeom prst="rect">
            <a:avLst/>
          </a:prstGeom>
        </p:spPr>
      </p:pic>
      <p:sp useBgFill="1">
        <p:nvSpPr>
          <p:cNvPr id="24" name="Rectangle 23">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B82CE3-D259-0F1A-9289-31941FC9792C}"/>
              </a:ext>
            </a:extLst>
          </p:cNvPr>
          <p:cNvSpPr>
            <a:spLocks noGrp="1"/>
          </p:cNvSpPr>
          <p:nvPr>
            <p:ph type="title"/>
          </p:nvPr>
        </p:nvSpPr>
        <p:spPr>
          <a:xfrm>
            <a:off x="6115317" y="405685"/>
            <a:ext cx="5464968" cy="1559301"/>
          </a:xfrm>
        </p:spPr>
        <p:txBody>
          <a:bodyPr vert="horz" lIns="91440" tIns="45720" rIns="91440" bIns="45720" rtlCol="0" anchor="ctr">
            <a:normAutofit/>
          </a:bodyPr>
          <a:lstStyle/>
          <a:p>
            <a:r>
              <a:rPr lang="en-US" sz="4000" dirty="0"/>
              <a:t>Common challenges</a:t>
            </a:r>
          </a:p>
        </p:txBody>
      </p:sp>
      <p:sp>
        <p:nvSpPr>
          <p:cNvPr id="3" name="Content Placeholder 2">
            <a:extLst>
              <a:ext uri="{FF2B5EF4-FFF2-40B4-BE49-F238E27FC236}">
                <a16:creationId xmlns:a16="http://schemas.microsoft.com/office/drawing/2014/main" id="{C1535674-FD0A-215E-36B4-17DC4F96F322}"/>
              </a:ext>
            </a:extLst>
          </p:cNvPr>
          <p:cNvSpPr>
            <a:spLocks noGrp="1"/>
          </p:cNvSpPr>
          <p:nvPr>
            <p:ph sz="half" idx="1"/>
          </p:nvPr>
        </p:nvSpPr>
        <p:spPr>
          <a:xfrm>
            <a:off x="6224131" y="2285999"/>
            <a:ext cx="5247340" cy="4770783"/>
          </a:xfrm>
        </p:spPr>
        <p:txBody>
          <a:bodyPr vert="horz" lIns="91440" tIns="45720" rIns="91440" bIns="45720" rtlCol="0" anchor="ctr">
            <a:normAutofit/>
          </a:bodyPr>
          <a:lstStyle/>
          <a:p>
            <a:r>
              <a:rPr lang="en-US" sz="2000" dirty="0"/>
              <a:t>General statements such as ‘the response will prioritize vulnerable groups, including women, children and persons with disabilities’ is still seen in some countries. </a:t>
            </a:r>
          </a:p>
          <a:p>
            <a:r>
              <a:rPr lang="en-US" sz="2000" dirty="0"/>
              <a:t>In some HRPs/ response planning section of HNRPs, the document re-iterates the needs of persons with disabilities but without corresponding actions to address these.</a:t>
            </a:r>
          </a:p>
          <a:p>
            <a:r>
              <a:rPr lang="en-US" sz="2000" dirty="0"/>
              <a:t>Engagement of OPDs as local actors remains a challenge</a:t>
            </a:r>
          </a:p>
          <a:p>
            <a:r>
              <a:rPr lang="en-US" sz="2000" dirty="0"/>
              <a:t>Accessibility of feedback and complaints is rarely addressed (in main document)</a:t>
            </a:r>
          </a:p>
          <a:p>
            <a:endParaRPr lang="en-US" sz="2000" dirty="0"/>
          </a:p>
        </p:txBody>
      </p:sp>
    </p:spTree>
    <p:extLst>
      <p:ext uri="{BB962C8B-B14F-4D97-AF65-F5344CB8AC3E}">
        <p14:creationId xmlns:p14="http://schemas.microsoft.com/office/powerpoint/2010/main" val="14435300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D7D76-79DF-C6D7-1851-3C48A71055BD}"/>
              </a:ext>
            </a:extLst>
          </p:cNvPr>
          <p:cNvSpPr>
            <a:spLocks noGrp="1"/>
          </p:cNvSpPr>
          <p:nvPr>
            <p:ph type="title"/>
          </p:nvPr>
        </p:nvSpPr>
        <p:spPr>
          <a:solidFill>
            <a:schemeClr val="accent6">
              <a:lumMod val="20000"/>
              <a:lumOff val="80000"/>
            </a:schemeClr>
          </a:solidFill>
        </p:spPr>
        <p:txBody>
          <a:bodyPr/>
          <a:lstStyle/>
          <a:p>
            <a:r>
              <a:rPr lang="en-US" dirty="0"/>
              <a:t>Overall progress</a:t>
            </a:r>
            <a:br>
              <a:rPr lang="en-US" dirty="0"/>
            </a:br>
            <a:r>
              <a:rPr lang="en-US" dirty="0"/>
              <a:t>HRP/ response planning</a:t>
            </a:r>
          </a:p>
        </p:txBody>
      </p:sp>
      <p:graphicFrame>
        <p:nvGraphicFramePr>
          <p:cNvPr id="7" name="Content Placeholder 6">
            <a:extLst>
              <a:ext uri="{FF2B5EF4-FFF2-40B4-BE49-F238E27FC236}">
                <a16:creationId xmlns:a16="http://schemas.microsoft.com/office/drawing/2014/main" id="{F35241D1-2BFA-929B-7494-843F7F7BD2CD}"/>
              </a:ext>
            </a:extLst>
          </p:cNvPr>
          <p:cNvGraphicFramePr>
            <a:graphicFrameLocks noGrp="1"/>
          </p:cNvGraphicFramePr>
          <p:nvPr>
            <p:ph idx="1"/>
            <p:extLst>
              <p:ext uri="{D42A27DB-BD31-4B8C-83A1-F6EECF244321}">
                <p14:modId xmlns:p14="http://schemas.microsoft.com/office/powerpoint/2010/main" val="1644053217"/>
              </p:ext>
            </p:extLst>
          </p:nvPr>
        </p:nvGraphicFramePr>
        <p:xfrm>
          <a:off x="1637319" y="1992436"/>
          <a:ext cx="7797512" cy="4497816"/>
        </p:xfrm>
        <a:graphic>
          <a:graphicData uri="http://schemas.openxmlformats.org/drawingml/2006/table">
            <a:tbl>
              <a:tblPr firstRow="1" firstCol="1" bandRow="1"/>
              <a:tblGrid>
                <a:gridCol w="2288602">
                  <a:extLst>
                    <a:ext uri="{9D8B030D-6E8A-4147-A177-3AD203B41FA5}">
                      <a16:colId xmlns:a16="http://schemas.microsoft.com/office/drawing/2014/main" val="2957463188"/>
                    </a:ext>
                  </a:extLst>
                </a:gridCol>
                <a:gridCol w="1705732">
                  <a:extLst>
                    <a:ext uri="{9D8B030D-6E8A-4147-A177-3AD203B41FA5}">
                      <a16:colId xmlns:a16="http://schemas.microsoft.com/office/drawing/2014/main" val="2539193009"/>
                    </a:ext>
                  </a:extLst>
                </a:gridCol>
                <a:gridCol w="1267726">
                  <a:extLst>
                    <a:ext uri="{9D8B030D-6E8A-4147-A177-3AD203B41FA5}">
                      <a16:colId xmlns:a16="http://schemas.microsoft.com/office/drawing/2014/main" val="1690253473"/>
                    </a:ext>
                  </a:extLst>
                </a:gridCol>
                <a:gridCol w="1267726">
                  <a:extLst>
                    <a:ext uri="{9D8B030D-6E8A-4147-A177-3AD203B41FA5}">
                      <a16:colId xmlns:a16="http://schemas.microsoft.com/office/drawing/2014/main" val="3619046620"/>
                    </a:ext>
                  </a:extLst>
                </a:gridCol>
                <a:gridCol w="1267726">
                  <a:extLst>
                    <a:ext uri="{9D8B030D-6E8A-4147-A177-3AD203B41FA5}">
                      <a16:colId xmlns:a16="http://schemas.microsoft.com/office/drawing/2014/main" val="2185124067"/>
                    </a:ext>
                  </a:extLst>
                </a:gridCol>
              </a:tblGrid>
              <a:tr h="287327">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2018 (baseline)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nSpc>
                          <a:spcPct val="107000"/>
                        </a:lnSpc>
                        <a:spcBef>
                          <a:spcPts val="0"/>
                        </a:spcBef>
                        <a:spcAft>
                          <a:spcPts val="0"/>
                        </a:spcAft>
                      </a:pPr>
                      <a:r>
                        <a:rPr lang="en-US" sz="11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2024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extLst>
                  <a:ext uri="{0D108BD9-81ED-4DB2-BD59-A6C34878D82A}">
                    <a16:rowId xmlns:a16="http://schemas.microsoft.com/office/drawing/2014/main" val="787706596"/>
                  </a:ext>
                </a:extLst>
              </a:tr>
              <a:tr h="651221">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Monitoring the response</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80%</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80%</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95%</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7119011"/>
                  </a:ext>
                </a:extLst>
              </a:tr>
              <a:tr h="646329">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Sectoral coverage</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52%</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80%</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84.5%</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9715622"/>
                  </a:ext>
                </a:extLst>
              </a:tr>
              <a:tr h="587960">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Reflection of diversity</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 </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36%</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52%</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Not included in review</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499573"/>
                  </a:ext>
                </a:extLst>
              </a:tr>
              <a:tr h="863927">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Comprehensive response</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10% refer to mainstreaming and 19% to specialized services</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76%</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84%</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85%</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2903422"/>
                  </a:ext>
                </a:extLst>
              </a:tr>
              <a:tr h="787875">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Feedback and complaints</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29% mention consultation with persons with disabilities and/or access to CFMs</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60%</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84%</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33%</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7400515"/>
                  </a:ext>
                </a:extLst>
              </a:tr>
              <a:tr h="673177">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Participation</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19%</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32%</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45%</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38%</a:t>
                      </a:r>
                    </a:p>
                  </a:txBody>
                  <a:tcPr marL="92570" marR="925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6588361"/>
                  </a:ext>
                </a:extLst>
              </a:tr>
            </a:tbl>
          </a:graphicData>
        </a:graphic>
      </p:graphicFrame>
    </p:spTree>
    <p:extLst>
      <p:ext uri="{BB962C8B-B14F-4D97-AF65-F5344CB8AC3E}">
        <p14:creationId xmlns:p14="http://schemas.microsoft.com/office/powerpoint/2010/main" val="1251008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3A40-1031-4025-1528-88F8E03A5C5F}"/>
              </a:ext>
            </a:extLst>
          </p:cNvPr>
          <p:cNvSpPr>
            <a:spLocks noGrp="1"/>
          </p:cNvSpPr>
          <p:nvPr>
            <p:ph type="title"/>
          </p:nvPr>
        </p:nvSpPr>
        <p:spPr/>
        <p:txBody>
          <a:bodyPr/>
          <a:lstStyle/>
          <a:p>
            <a:pPr algn="ctr"/>
            <a:r>
              <a:rPr lang="en-US" dirty="0">
                <a:solidFill>
                  <a:schemeClr val="tx2"/>
                </a:solidFill>
              </a:rPr>
              <a:t>Lightened documents- </a:t>
            </a:r>
            <a:br>
              <a:rPr lang="en-US" dirty="0">
                <a:solidFill>
                  <a:schemeClr val="tx2"/>
                </a:solidFill>
              </a:rPr>
            </a:br>
            <a:r>
              <a:rPr lang="en-US" dirty="0">
                <a:solidFill>
                  <a:schemeClr val="tx2"/>
                </a:solidFill>
              </a:rPr>
              <a:t>key shifts for disability inclusion</a:t>
            </a:r>
          </a:p>
        </p:txBody>
      </p:sp>
      <p:sp>
        <p:nvSpPr>
          <p:cNvPr id="3" name="Content Placeholder 2">
            <a:extLst>
              <a:ext uri="{FF2B5EF4-FFF2-40B4-BE49-F238E27FC236}">
                <a16:creationId xmlns:a16="http://schemas.microsoft.com/office/drawing/2014/main" id="{B49E3F3E-ADE0-A766-94EA-606BDD8BA522}"/>
              </a:ext>
            </a:extLst>
          </p:cNvPr>
          <p:cNvSpPr>
            <a:spLocks noGrp="1"/>
          </p:cNvSpPr>
          <p:nvPr>
            <p:ph sz="half" idx="1"/>
          </p:nvPr>
        </p:nvSpPr>
        <p:spPr>
          <a:solidFill>
            <a:schemeClr val="accent4">
              <a:lumMod val="20000"/>
              <a:lumOff val="80000"/>
            </a:schemeClr>
          </a:solidFill>
          <a:ln>
            <a:solidFill>
              <a:schemeClr val="tx1"/>
            </a:solidFill>
          </a:ln>
        </p:spPr>
        <p:txBody>
          <a:bodyPr>
            <a:normAutofit lnSpcReduction="10000"/>
          </a:bodyPr>
          <a:lstStyle/>
          <a:p>
            <a:r>
              <a:rPr lang="en-US" dirty="0"/>
              <a:t>In 2024, HNO format more strongly reflected disability inclusion, compared to HNRP format </a:t>
            </a:r>
          </a:p>
          <a:p>
            <a:r>
              <a:rPr lang="en-US" dirty="0"/>
              <a:t>Consistent on presentation of disability data</a:t>
            </a:r>
          </a:p>
          <a:p>
            <a:r>
              <a:rPr lang="en-US" dirty="0"/>
              <a:t>Less detailed description of needs and underlying factors, especially for sectoral chapters</a:t>
            </a:r>
          </a:p>
          <a:p>
            <a:endParaRPr lang="en-US" dirty="0"/>
          </a:p>
        </p:txBody>
      </p:sp>
      <p:sp>
        <p:nvSpPr>
          <p:cNvPr id="4" name="Content Placeholder 3">
            <a:extLst>
              <a:ext uri="{FF2B5EF4-FFF2-40B4-BE49-F238E27FC236}">
                <a16:creationId xmlns:a16="http://schemas.microsoft.com/office/drawing/2014/main" id="{5A45CB88-6981-E8C2-11B3-9DB1D6EA6A45}"/>
              </a:ext>
            </a:extLst>
          </p:cNvPr>
          <p:cNvSpPr>
            <a:spLocks noGrp="1"/>
          </p:cNvSpPr>
          <p:nvPr>
            <p:ph sz="half" idx="2"/>
          </p:nvPr>
        </p:nvSpPr>
        <p:spPr>
          <a:solidFill>
            <a:schemeClr val="accent6">
              <a:lumMod val="20000"/>
              <a:lumOff val="80000"/>
            </a:schemeClr>
          </a:solidFill>
          <a:ln>
            <a:solidFill>
              <a:schemeClr val="tx1"/>
            </a:solidFill>
          </a:ln>
        </p:spPr>
        <p:txBody>
          <a:bodyPr>
            <a:normAutofit lnSpcReduction="10000"/>
          </a:bodyPr>
          <a:lstStyle/>
          <a:p>
            <a:r>
              <a:rPr lang="en-US" dirty="0"/>
              <a:t>In 2024, HNRP format more strongly reflected disability inclusion, compared to HRP format</a:t>
            </a:r>
          </a:p>
          <a:p>
            <a:r>
              <a:rPr lang="en-US" dirty="0"/>
              <a:t>Consistent on description of an inclusive response</a:t>
            </a:r>
          </a:p>
          <a:p>
            <a:r>
              <a:rPr lang="en-US" dirty="0"/>
              <a:t>Improvement in disability inclusive monitoring</a:t>
            </a:r>
          </a:p>
          <a:p>
            <a:r>
              <a:rPr lang="en-US" dirty="0"/>
              <a:t>Gaps in description of inclusive AAP mechanisms (in main document)</a:t>
            </a:r>
          </a:p>
        </p:txBody>
      </p:sp>
    </p:spTree>
    <p:extLst>
      <p:ext uri="{BB962C8B-B14F-4D97-AF65-F5344CB8AC3E}">
        <p14:creationId xmlns:p14="http://schemas.microsoft.com/office/powerpoint/2010/main" val="29216378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3A40-1031-4025-1528-88F8E03A5C5F}"/>
              </a:ext>
            </a:extLst>
          </p:cNvPr>
          <p:cNvSpPr>
            <a:spLocks noGrp="1"/>
          </p:cNvSpPr>
          <p:nvPr>
            <p:ph type="title"/>
          </p:nvPr>
        </p:nvSpPr>
        <p:spPr>
          <a:solidFill>
            <a:schemeClr val="bg2"/>
          </a:solidFill>
        </p:spPr>
        <p:txBody>
          <a:bodyPr/>
          <a:lstStyle/>
          <a:p>
            <a:r>
              <a:rPr lang="en-US" b="1" dirty="0">
                <a:solidFill>
                  <a:schemeClr val="tx2"/>
                </a:solidFill>
              </a:rPr>
              <a:t>Impact of disability inclusive processes</a:t>
            </a:r>
          </a:p>
        </p:txBody>
      </p:sp>
      <p:sp>
        <p:nvSpPr>
          <p:cNvPr id="3" name="Content Placeholder 2">
            <a:extLst>
              <a:ext uri="{FF2B5EF4-FFF2-40B4-BE49-F238E27FC236}">
                <a16:creationId xmlns:a16="http://schemas.microsoft.com/office/drawing/2014/main" id="{B49E3F3E-ADE0-A766-94EA-606BDD8BA522}"/>
              </a:ext>
            </a:extLst>
          </p:cNvPr>
          <p:cNvSpPr>
            <a:spLocks noGrp="1"/>
          </p:cNvSpPr>
          <p:nvPr>
            <p:ph sz="half" idx="1"/>
          </p:nvPr>
        </p:nvSpPr>
        <p:spPr/>
        <p:txBody>
          <a:bodyPr/>
          <a:lstStyle/>
          <a:p>
            <a:pPr marL="0" indent="0">
              <a:buNone/>
            </a:pPr>
            <a:endParaRPr lang="en-US" dirty="0"/>
          </a:p>
          <a:p>
            <a:pPr marL="0" indent="0">
              <a:buNone/>
            </a:pPr>
            <a:endParaRPr lang="en-US" dirty="0"/>
          </a:p>
        </p:txBody>
      </p:sp>
      <p:graphicFrame>
        <p:nvGraphicFramePr>
          <p:cNvPr id="10" name="Content Placeholder 9">
            <a:extLst>
              <a:ext uri="{FF2B5EF4-FFF2-40B4-BE49-F238E27FC236}">
                <a16:creationId xmlns:a16="http://schemas.microsoft.com/office/drawing/2014/main" id="{F7AFE16A-F6BD-0D19-5B8D-2D3C60918CBE}"/>
              </a:ext>
            </a:extLst>
          </p:cNvPr>
          <p:cNvGraphicFramePr>
            <a:graphicFrameLocks noGrp="1"/>
          </p:cNvGraphicFramePr>
          <p:nvPr>
            <p:ph sz="half" idx="2"/>
            <p:extLst>
              <p:ext uri="{D42A27DB-BD31-4B8C-83A1-F6EECF244321}">
                <p14:modId xmlns:p14="http://schemas.microsoft.com/office/powerpoint/2010/main" val="625410156"/>
              </p:ext>
            </p:extLst>
          </p:nvPr>
        </p:nvGraphicFramePr>
        <p:xfrm>
          <a:off x="6200775" y="1825624"/>
          <a:ext cx="5181600" cy="47447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42528547-DE76-6A07-8DC1-6623D5F9600E}"/>
              </a:ext>
            </a:extLst>
          </p:cNvPr>
          <p:cNvGraphicFramePr/>
          <p:nvPr>
            <p:extLst>
              <p:ext uri="{D42A27DB-BD31-4B8C-83A1-F6EECF244321}">
                <p14:modId xmlns:p14="http://schemas.microsoft.com/office/powerpoint/2010/main" val="388160051"/>
              </p:ext>
            </p:extLst>
          </p:nvPr>
        </p:nvGraphicFramePr>
        <p:xfrm>
          <a:off x="1019070" y="1825624"/>
          <a:ext cx="4326653" cy="47447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73479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AEE2A9A-0EB8-AEA8-B556-CCB6D4F66FD1}"/>
              </a:ext>
            </a:extLst>
          </p:cNvPr>
          <p:cNvSpPr>
            <a:spLocks noGrp="1"/>
          </p:cNvSpPr>
          <p:nvPr>
            <p:ph type="title"/>
          </p:nvPr>
        </p:nvSpPr>
        <p:spPr>
          <a:xfrm>
            <a:off x="841248" y="256032"/>
            <a:ext cx="10506456" cy="1014984"/>
          </a:xfrm>
        </p:spPr>
        <p:txBody>
          <a:bodyPr anchor="b">
            <a:normAutofit/>
          </a:bodyPr>
          <a:lstStyle/>
          <a:p>
            <a:r>
              <a:rPr lang="en-US" dirty="0"/>
              <a:t>Key resources developed by the DAG</a:t>
            </a:r>
            <a:endParaRPr lang="en-US"/>
          </a:p>
        </p:txBody>
      </p:sp>
      <p:sp>
        <p:nvSpPr>
          <p:cNvPr id="22" name="Rectangle 2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4" name="Content Placeholder 4">
            <a:extLst>
              <a:ext uri="{FF2B5EF4-FFF2-40B4-BE49-F238E27FC236}">
                <a16:creationId xmlns:a16="http://schemas.microsoft.com/office/drawing/2014/main" id="{91C35F72-0742-445B-4BB5-B6ADCB7FFA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6581" y="2149100"/>
            <a:ext cx="2594000" cy="3788177"/>
          </a:xfrm>
          <a:prstGeom prst="rect">
            <a:avLst/>
          </a:prstGeom>
        </p:spPr>
      </p:pic>
      <p:pic>
        <p:nvPicPr>
          <p:cNvPr id="7" name="Picture 6">
            <a:extLst>
              <a:ext uri="{FF2B5EF4-FFF2-40B4-BE49-F238E27FC236}">
                <a16:creationId xmlns:a16="http://schemas.microsoft.com/office/drawing/2014/main" id="{CB4C1368-1861-A1A7-3D17-93C17D2469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87615" y="2149100"/>
            <a:ext cx="2683292" cy="3788177"/>
          </a:xfrm>
          <a:prstGeom prst="rect">
            <a:avLst/>
          </a:prstGeom>
        </p:spPr>
      </p:pic>
      <p:pic>
        <p:nvPicPr>
          <p:cNvPr id="11" name="Picture 10">
            <a:extLst>
              <a:ext uri="{FF2B5EF4-FFF2-40B4-BE49-F238E27FC236}">
                <a16:creationId xmlns:a16="http://schemas.microsoft.com/office/drawing/2014/main" id="{A625832B-D6AA-A54B-CFF3-16C1791B452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81419" y="1926266"/>
            <a:ext cx="2897274" cy="4233845"/>
          </a:xfrm>
          <a:prstGeom prst="rect">
            <a:avLst/>
          </a:prstGeom>
        </p:spPr>
      </p:pic>
      <p:cxnSp>
        <p:nvCxnSpPr>
          <p:cNvPr id="13" name="Straight Connector 12">
            <a:extLst>
              <a:ext uri="{FF2B5EF4-FFF2-40B4-BE49-F238E27FC236}">
                <a16:creationId xmlns:a16="http://schemas.microsoft.com/office/drawing/2014/main" id="{DABE1255-7CED-B68E-5B2D-554B4ECC4C21}"/>
              </a:ext>
            </a:extLst>
          </p:cNvPr>
          <p:cNvCxnSpPr>
            <a:cxnSpLocks/>
          </p:cNvCxnSpPr>
          <p:nvPr/>
        </p:nvCxnSpPr>
        <p:spPr>
          <a:xfrm>
            <a:off x="4450546" y="1926266"/>
            <a:ext cx="0" cy="43575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6125B1B-91F6-7BA6-8A75-060EC736187B}"/>
              </a:ext>
            </a:extLst>
          </p:cNvPr>
          <p:cNvCxnSpPr>
            <a:cxnSpLocks/>
          </p:cNvCxnSpPr>
          <p:nvPr/>
        </p:nvCxnSpPr>
        <p:spPr>
          <a:xfrm>
            <a:off x="8058333" y="1926266"/>
            <a:ext cx="0" cy="43575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33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3A40-1031-4025-1528-88F8E03A5C5F}"/>
              </a:ext>
            </a:extLst>
          </p:cNvPr>
          <p:cNvSpPr>
            <a:spLocks noGrp="1"/>
          </p:cNvSpPr>
          <p:nvPr>
            <p:ph type="title"/>
          </p:nvPr>
        </p:nvSpPr>
        <p:spPr/>
        <p:txBody>
          <a:bodyPr/>
          <a:lstStyle/>
          <a:p>
            <a:r>
              <a:rPr lang="en-US" b="1" dirty="0">
                <a:solidFill>
                  <a:schemeClr val="tx2"/>
                </a:solidFill>
              </a:rPr>
              <a:t>Other entry points for clusters</a:t>
            </a:r>
          </a:p>
        </p:txBody>
      </p:sp>
      <p:sp>
        <p:nvSpPr>
          <p:cNvPr id="5" name="Content Placeholder 4">
            <a:extLst>
              <a:ext uri="{FF2B5EF4-FFF2-40B4-BE49-F238E27FC236}">
                <a16:creationId xmlns:a16="http://schemas.microsoft.com/office/drawing/2014/main" id="{8F316206-2F7B-BC6E-162D-B9E9BF487D04}"/>
              </a:ext>
            </a:extLst>
          </p:cNvPr>
          <p:cNvSpPr>
            <a:spLocks noGrp="1"/>
          </p:cNvSpPr>
          <p:nvPr>
            <p:ph sz="half" idx="1"/>
          </p:nvPr>
        </p:nvSpPr>
        <p:spPr/>
        <p:txBody>
          <a:bodyPr>
            <a:normAutofit/>
          </a:bodyPr>
          <a:lstStyle/>
          <a:p>
            <a:pPr marL="0" indent="0">
              <a:buNone/>
            </a:pPr>
            <a:r>
              <a:rPr lang="en-US" dirty="0"/>
              <a:t>With significantly shorter sectoral chapters, other documents may be a more important focus for disability inclusion:</a:t>
            </a:r>
          </a:p>
          <a:p>
            <a:r>
              <a:rPr lang="en-US" dirty="0"/>
              <a:t>Other parts of HNRP:</a:t>
            </a:r>
          </a:p>
          <a:p>
            <a:pPr lvl="1"/>
            <a:r>
              <a:rPr lang="en-US" dirty="0"/>
              <a:t>Input into chapeau Quality, Inclusive and Accountable programming section</a:t>
            </a:r>
          </a:p>
          <a:p>
            <a:pPr lvl="1"/>
            <a:r>
              <a:rPr lang="en-US" dirty="0"/>
              <a:t>Monitoring framework</a:t>
            </a:r>
          </a:p>
          <a:p>
            <a:r>
              <a:rPr lang="en-US" dirty="0"/>
              <a:t>Cluster strategies</a:t>
            </a:r>
          </a:p>
        </p:txBody>
      </p:sp>
      <p:pic>
        <p:nvPicPr>
          <p:cNvPr id="6" name="Content Placeholder 5" descr="A group of boys walking on a dirt road&#10;&#10;Description automatically generated">
            <a:extLst>
              <a:ext uri="{FF2B5EF4-FFF2-40B4-BE49-F238E27FC236}">
                <a16:creationId xmlns:a16="http://schemas.microsoft.com/office/drawing/2014/main" id="{691C1511-0CFF-1BF5-6DC7-CEB2B023E164}"/>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6096000" y="1825625"/>
            <a:ext cx="5364480" cy="4023360"/>
          </a:xfrm>
        </p:spPr>
      </p:pic>
    </p:spTree>
    <p:extLst>
      <p:ext uri="{BB962C8B-B14F-4D97-AF65-F5344CB8AC3E}">
        <p14:creationId xmlns:p14="http://schemas.microsoft.com/office/powerpoint/2010/main" val="41519586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543C4AD-9759-8EFE-E301-8BE7C086235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460364" y="353116"/>
            <a:ext cx="1399602" cy="562340"/>
          </a:xfrm>
          <a:prstGeom prst="rect">
            <a:avLst/>
          </a:prstGeom>
        </p:spPr>
      </p:pic>
      <p:sp>
        <p:nvSpPr>
          <p:cNvPr id="5" name="TextBox 4">
            <a:extLst>
              <a:ext uri="{FF2B5EF4-FFF2-40B4-BE49-F238E27FC236}">
                <a16:creationId xmlns:a16="http://schemas.microsoft.com/office/drawing/2014/main" id="{CE6879DA-DD13-08EB-CB32-A2C13C2581D9}"/>
              </a:ext>
            </a:extLst>
          </p:cNvPr>
          <p:cNvSpPr txBox="1"/>
          <p:nvPr/>
        </p:nvSpPr>
        <p:spPr>
          <a:xfrm>
            <a:off x="332034" y="353116"/>
            <a:ext cx="1178528" cy="24622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Presentation</a:t>
            </a:r>
            <a:r>
              <a:rPr kumimoji="0" lang="en-GB"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 title</a:t>
            </a:r>
            <a:endParaRPr kumimoji="0" lang="en-US" sz="1000" b="0"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7" name="TextBox 6">
            <a:extLst>
              <a:ext uri="{FF2B5EF4-FFF2-40B4-BE49-F238E27FC236}">
                <a16:creationId xmlns:a16="http://schemas.microsoft.com/office/drawing/2014/main" id="{707B2308-8075-6F0D-A3CE-BBA394CCA4D9}"/>
              </a:ext>
            </a:extLst>
          </p:cNvPr>
          <p:cNvSpPr txBox="1"/>
          <p:nvPr/>
        </p:nvSpPr>
        <p:spPr>
          <a:xfrm>
            <a:off x="3297983" y="5464167"/>
            <a:ext cx="5596034" cy="78925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4AB9"/>
                </a:solidFill>
                <a:effectLst/>
                <a:uLnTx/>
                <a:uFillTx/>
                <a:latin typeface="Roboto" panose="02000000000000000000" pitchFamily="2" charset="0"/>
                <a:ea typeface="Roboto" panose="02000000000000000000" pitchFamily="2" charset="0"/>
                <a:cs typeface="Roboto" panose="02000000000000000000" pitchFamily="2" charset="0"/>
              </a:rPr>
              <a:t>Contact information</a:t>
            </a:r>
          </a:p>
          <a:p>
            <a:pPr lvl="0" algn="ctr">
              <a:lnSpc>
                <a:spcPct val="150000"/>
              </a:lnSpc>
              <a:defRPr/>
            </a:pPr>
            <a:r>
              <a:rPr kumimoji="0" lang="en-GB" sz="1600" b="0" i="0" u="none" strike="noStrike" kern="1200" cap="none" spc="0" normalizeH="0" baseline="0" noProof="0" dirty="0" err="1">
                <a:ln>
                  <a:noFill/>
                </a:ln>
                <a:solidFill>
                  <a:srgbClr val="004AB9"/>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rPr>
              <a:t>xxxx</a:t>
            </a:r>
            <a:endParaRPr kumimoji="0" lang="en-GB" sz="1600" b="0" i="0" u="none" strike="noStrike" kern="1200" cap="none" spc="0" normalizeH="0" baseline="0" noProof="0" dirty="0">
              <a:ln>
                <a:noFill/>
              </a:ln>
              <a:solidFill>
                <a:srgbClr val="004AB9"/>
              </a:solidFill>
              <a:effectLst/>
              <a:highlight>
                <a:srgbClr val="FFFF00"/>
              </a:highlight>
              <a:uLnTx/>
              <a:uFillTx/>
              <a:latin typeface="Roboto" panose="02000000000000000000" pitchFamily="2" charset="0"/>
              <a:ea typeface="Roboto" panose="02000000000000000000" pitchFamily="2" charset="0"/>
              <a:cs typeface="Roboto" panose="02000000000000000000" pitchFamily="2" charset="0"/>
            </a:endParaRPr>
          </a:p>
        </p:txBody>
      </p:sp>
      <p:pic>
        <p:nvPicPr>
          <p:cNvPr id="3" name="Picture Placeholder 3">
            <a:extLst>
              <a:ext uri="{FF2B5EF4-FFF2-40B4-BE49-F238E27FC236}">
                <a16:creationId xmlns:a16="http://schemas.microsoft.com/office/drawing/2014/main" id="{9E3F89EE-F091-4F9F-2EC5-9F43CEE49BF3}"/>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 y="2504"/>
            <a:ext cx="12191999" cy="5070222"/>
          </a:xfrm>
          <a:prstGeom prst="rect">
            <a:avLst/>
          </a:prstGeom>
        </p:spPr>
      </p:pic>
      <p:sp>
        <p:nvSpPr>
          <p:cNvPr id="8" name="Rectangle 7">
            <a:extLst>
              <a:ext uri="{FF2B5EF4-FFF2-40B4-BE49-F238E27FC236}">
                <a16:creationId xmlns:a16="http://schemas.microsoft.com/office/drawing/2014/main" id="{89D12F5D-F7E9-076E-1590-BE8A062F704E}"/>
              </a:ext>
            </a:extLst>
          </p:cNvPr>
          <p:cNvSpPr/>
          <p:nvPr/>
        </p:nvSpPr>
        <p:spPr>
          <a:xfrm>
            <a:off x="0" y="2504"/>
            <a:ext cx="12192000" cy="5070222"/>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TextBox 8">
            <a:extLst>
              <a:ext uri="{FF2B5EF4-FFF2-40B4-BE49-F238E27FC236}">
                <a16:creationId xmlns:a16="http://schemas.microsoft.com/office/drawing/2014/main" id="{889C5547-19E3-05FD-5BCA-9586524973B6}"/>
              </a:ext>
            </a:extLst>
          </p:cNvPr>
          <p:cNvSpPr txBox="1"/>
          <p:nvPr/>
        </p:nvSpPr>
        <p:spPr>
          <a:xfrm>
            <a:off x="2618122" y="2118702"/>
            <a:ext cx="6955756"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tab pos="1431925" algn="l"/>
                <a:tab pos="1616075" algn="l"/>
                <a:tab pos="2517775" algn="l"/>
              </a:tabLst>
              <a:defRPr/>
            </a:pPr>
            <a:r>
              <a:rPr kumimoji="0" lang="en-GB" sz="4400" b="1" i="0" u="none" strike="noStrike" kern="1200" cap="none" spc="0" normalizeH="0" baseline="0" noProof="0" dirty="0">
                <a:ln>
                  <a:noFill/>
                </a:ln>
                <a:solidFill>
                  <a:prstClr val="white"/>
                </a:solidFill>
                <a:effectLst/>
                <a:uLnTx/>
                <a:uFillTx/>
                <a:latin typeface="Roboto" panose="02000000000000000000" pitchFamily="2" charset="0"/>
                <a:ea typeface="Roboto" panose="02000000000000000000" pitchFamily="2" charset="0"/>
                <a:cs typeface="Roboto" panose="02000000000000000000" pitchFamily="2" charset="0"/>
              </a:rPr>
              <a:t>Thank you</a:t>
            </a:r>
          </a:p>
        </p:txBody>
      </p:sp>
      <p:sp>
        <p:nvSpPr>
          <p:cNvPr id="2" name="TextBox 1">
            <a:extLst>
              <a:ext uri="{FF2B5EF4-FFF2-40B4-BE49-F238E27FC236}">
                <a16:creationId xmlns:a16="http://schemas.microsoft.com/office/drawing/2014/main" id="{2071D2A0-4BF3-9184-36FE-7CF907E583B1}"/>
              </a:ext>
            </a:extLst>
          </p:cNvPr>
          <p:cNvSpPr txBox="1"/>
          <p:nvPr/>
        </p:nvSpPr>
        <p:spPr>
          <a:xfrm>
            <a:off x="9156698" y="4841894"/>
            <a:ext cx="3035300"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00" cap="none" spc="0" normalizeH="0" baseline="0" noProof="0" dirty="0">
                <a:ln>
                  <a:noFill/>
                </a:ln>
                <a:solidFill>
                  <a:prstClr val="white">
                    <a:lumMod val="75000"/>
                  </a:prstClr>
                </a:solidFill>
                <a:effectLst/>
                <a:uLnTx/>
                <a:uFillTx/>
                <a:latin typeface="Roboto" panose="02000000000000000000" pitchFamily="2" charset="0"/>
                <a:ea typeface="Times New Roman" panose="02020603050405020304" pitchFamily="18" charset="0"/>
                <a:cs typeface="Times New Roman" panose="02020603050405020304" pitchFamily="18" charset="0"/>
              </a:rPr>
              <a:t>© UNICEF/UNI460316/</a:t>
            </a:r>
            <a:r>
              <a:rPr kumimoji="0" lang="en-US" sz="900" b="0" i="0" u="none" strike="noStrike" kern="100" cap="none" spc="0" normalizeH="0" baseline="0" noProof="0" dirty="0" err="1">
                <a:ln>
                  <a:noFill/>
                </a:ln>
                <a:solidFill>
                  <a:prstClr val="white">
                    <a:lumMod val="75000"/>
                  </a:prstClr>
                </a:solidFill>
                <a:effectLst/>
                <a:uLnTx/>
                <a:uFillTx/>
                <a:latin typeface="Roboto" panose="02000000000000000000" pitchFamily="2" charset="0"/>
                <a:ea typeface="Times New Roman" panose="02020603050405020304" pitchFamily="18" charset="0"/>
                <a:cs typeface="Times New Roman" panose="02020603050405020304" pitchFamily="18" charset="0"/>
              </a:rPr>
              <a:t>Andrianantenaina</a:t>
            </a:r>
            <a:endParaRPr kumimoji="0" lang="en-US" sz="900" b="0" i="0" u="none" strike="noStrike" kern="100" cap="none" spc="0" normalizeH="0" baseline="0" noProof="0" dirty="0">
              <a:ln>
                <a:noFill/>
              </a:ln>
              <a:solidFill>
                <a:prstClr val="white">
                  <a:lumMod val="75000"/>
                </a:prstClr>
              </a:solidFill>
              <a:effectLst/>
              <a:uLnTx/>
              <a:uFillTx/>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577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8372-97F4-492F-0562-E21D5558FF83}"/>
              </a:ext>
            </a:extLst>
          </p:cNvPr>
          <p:cNvSpPr>
            <a:spLocks noGrp="1"/>
          </p:cNvSpPr>
          <p:nvPr>
            <p:ph type="title"/>
          </p:nvPr>
        </p:nvSpPr>
        <p:spPr/>
        <p:txBody>
          <a:bodyPr/>
          <a:lstStyle/>
          <a:p>
            <a:r>
              <a:rPr lang="en-US" dirty="0"/>
              <a:t>2024 HNO/HRP/ HNRP review</a:t>
            </a:r>
          </a:p>
        </p:txBody>
      </p:sp>
      <p:graphicFrame>
        <p:nvGraphicFramePr>
          <p:cNvPr id="4" name="Content Placeholder 3">
            <a:extLst>
              <a:ext uri="{FF2B5EF4-FFF2-40B4-BE49-F238E27FC236}">
                <a16:creationId xmlns:a16="http://schemas.microsoft.com/office/drawing/2014/main" id="{94E898F8-B5DC-11FD-51D5-C5B2D6961034}"/>
              </a:ext>
            </a:extLst>
          </p:cNvPr>
          <p:cNvGraphicFramePr>
            <a:graphicFrameLocks noGrp="1"/>
          </p:cNvGraphicFramePr>
          <p:nvPr>
            <p:ph idx="1"/>
            <p:extLst>
              <p:ext uri="{D42A27DB-BD31-4B8C-83A1-F6EECF244321}">
                <p14:modId xmlns:p14="http://schemas.microsoft.com/office/powerpoint/2010/main" val="1954344037"/>
              </p:ext>
            </p:extLst>
          </p:nvPr>
        </p:nvGraphicFramePr>
        <p:xfrm>
          <a:off x="838200" y="1825625"/>
          <a:ext cx="10515600" cy="41279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9511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C8AEE-5D03-8CDA-DAE4-6FD94D867B60}"/>
              </a:ext>
            </a:extLst>
          </p:cNvPr>
          <p:cNvSpPr>
            <a:spLocks noGrp="1"/>
          </p:cNvSpPr>
          <p:nvPr>
            <p:ph type="title"/>
          </p:nvPr>
        </p:nvSpPr>
        <p:spPr>
          <a:xfrm>
            <a:off x="635000" y="640823"/>
            <a:ext cx="3418659" cy="5583148"/>
          </a:xfrm>
        </p:spPr>
        <p:txBody>
          <a:bodyPr anchor="ctr">
            <a:normAutofit/>
          </a:bodyPr>
          <a:lstStyle/>
          <a:p>
            <a:r>
              <a:rPr lang="en-US" sz="5400" dirty="0">
                <a:solidFill>
                  <a:schemeClr val="tx2"/>
                </a:solidFill>
              </a:rPr>
              <a:t>Progress to date:</a:t>
            </a:r>
            <a:br>
              <a:rPr lang="en-US" sz="5400" dirty="0">
                <a:solidFill>
                  <a:schemeClr val="tx2"/>
                </a:solidFill>
              </a:rPr>
            </a:br>
            <a:r>
              <a:rPr lang="en-US" sz="5400" dirty="0">
                <a:solidFill>
                  <a:schemeClr val="tx2"/>
                </a:solidFill>
              </a:rPr>
              <a:t>Needs assessment</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CCAD003-842C-2393-AD67-0D21C3C6BB27}"/>
              </a:ext>
            </a:extLst>
          </p:cNvPr>
          <p:cNvGraphicFramePr>
            <a:graphicFrameLocks noGrp="1"/>
          </p:cNvGraphicFramePr>
          <p:nvPr>
            <p:ph idx="1"/>
            <p:extLst>
              <p:ext uri="{D42A27DB-BD31-4B8C-83A1-F6EECF244321}">
                <p14:modId xmlns:p14="http://schemas.microsoft.com/office/powerpoint/2010/main" val="19595837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4483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47E50-39DF-F661-7B4C-0645D4703885}"/>
              </a:ext>
            </a:extLst>
          </p:cNvPr>
          <p:cNvSpPr>
            <a:spLocks noGrp="1"/>
          </p:cNvSpPr>
          <p:nvPr>
            <p:ph type="title"/>
          </p:nvPr>
        </p:nvSpPr>
        <p:spPr/>
        <p:txBody>
          <a:bodyPr anchor="t">
            <a:normAutofit/>
          </a:bodyPr>
          <a:lstStyle/>
          <a:p>
            <a:r>
              <a:rPr lang="en-US" sz="4000" dirty="0"/>
              <a:t>Reliability of data</a:t>
            </a:r>
          </a:p>
        </p:txBody>
      </p:sp>
      <p:graphicFrame>
        <p:nvGraphicFramePr>
          <p:cNvPr id="9" name="Content Placeholder 5">
            <a:extLst>
              <a:ext uri="{FF2B5EF4-FFF2-40B4-BE49-F238E27FC236}">
                <a16:creationId xmlns:a16="http://schemas.microsoft.com/office/drawing/2014/main" id="{8DBCF16E-66DC-B47D-35FB-8C843EC0313C}"/>
              </a:ext>
            </a:extLst>
          </p:cNvPr>
          <p:cNvGraphicFramePr>
            <a:graphicFrameLocks noGrp="1"/>
          </p:cNvGraphicFramePr>
          <p:nvPr>
            <p:ph sz="half" idx="1"/>
            <p:extLst>
              <p:ext uri="{D42A27DB-BD31-4B8C-83A1-F6EECF244321}">
                <p14:modId xmlns:p14="http://schemas.microsoft.com/office/powerpoint/2010/main" val="835771504"/>
              </p:ext>
            </p:extLst>
          </p:nvPr>
        </p:nvGraphicFramePr>
        <p:xfrm>
          <a:off x="490331" y="1606965"/>
          <a:ext cx="4489174"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6">
            <a:extLst>
              <a:ext uri="{FF2B5EF4-FFF2-40B4-BE49-F238E27FC236}">
                <a16:creationId xmlns:a16="http://schemas.microsoft.com/office/drawing/2014/main" id="{7E408314-8CD0-10BE-0060-149CCBF3421B}"/>
              </a:ext>
            </a:extLst>
          </p:cNvPr>
          <p:cNvSpPr>
            <a:spLocks noGrp="1"/>
          </p:cNvSpPr>
          <p:nvPr>
            <p:ph sz="half" idx="2"/>
          </p:nvPr>
        </p:nvSpPr>
        <p:spPr>
          <a:xfrm>
            <a:off x="5128591" y="1027905"/>
            <a:ext cx="6149009" cy="5223807"/>
          </a:xfrm>
        </p:spPr>
        <p:txBody>
          <a:bodyPr>
            <a:normAutofit/>
          </a:bodyPr>
          <a:lstStyle/>
          <a:p>
            <a:pPr marL="0" indent="0">
              <a:buNone/>
            </a:pPr>
            <a:r>
              <a:rPr lang="en-US" dirty="0"/>
              <a:t>Fully meeting: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PIN is disaggregated based on sound primary data collection or reliable secondary data sources and reliable data on persons with disabilities are consistently presented</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Evidence-based global estimates (15%) are used, and reference is made to the need to strengthen data collection and analysis</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OR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Reference is made to use of Washington Group Questions, but this resulted in lower-than-expected prevalence</a:t>
            </a:r>
          </a:p>
          <a:p>
            <a:pPr marL="0" marR="0">
              <a:lnSpc>
                <a:spcPct val="107000"/>
              </a:lnSpc>
              <a:spcBef>
                <a:spcPts val="0"/>
              </a:spcBef>
              <a:spcAft>
                <a:spcPts val="800"/>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3" name="TextBox 2">
            <a:extLst>
              <a:ext uri="{FF2B5EF4-FFF2-40B4-BE49-F238E27FC236}">
                <a16:creationId xmlns:a16="http://schemas.microsoft.com/office/drawing/2014/main" id="{B190B01F-763D-693A-5C14-D1BDBFE86F26}"/>
              </a:ext>
            </a:extLst>
          </p:cNvPr>
          <p:cNvSpPr txBox="1"/>
          <p:nvPr/>
        </p:nvSpPr>
        <p:spPr>
          <a:xfrm>
            <a:off x="5227982" y="5051383"/>
            <a:ext cx="6125818" cy="1200329"/>
          </a:xfrm>
          <a:prstGeom prst="rect">
            <a:avLst/>
          </a:prstGeom>
          <a:solidFill>
            <a:schemeClr val="accent5">
              <a:lumMod val="20000"/>
              <a:lumOff val="80000"/>
            </a:schemeClr>
          </a:solidFill>
          <a:ln>
            <a:solidFill>
              <a:schemeClr val="tx1"/>
            </a:solidFill>
          </a:ln>
        </p:spPr>
        <p:txBody>
          <a:bodyPr wrap="square" rtlCol="0">
            <a:spAutoFit/>
          </a:bodyPr>
          <a:lstStyle/>
          <a:p>
            <a:pPr algn="ctr"/>
            <a:endParaRPr lang="en-US" dirty="0"/>
          </a:p>
          <a:p>
            <a:pPr algn="ctr"/>
            <a:r>
              <a:rPr lang="en-US" dirty="0"/>
              <a:t>52.4% of countries use global estimates  </a:t>
            </a:r>
          </a:p>
          <a:p>
            <a:pPr algn="ctr"/>
            <a:r>
              <a:rPr lang="en-US" dirty="0"/>
              <a:t>19% of countries collected primary data</a:t>
            </a:r>
          </a:p>
          <a:p>
            <a:pPr algn="ctr"/>
            <a:endParaRPr lang="en-US" dirty="0"/>
          </a:p>
        </p:txBody>
      </p:sp>
    </p:spTree>
    <p:extLst>
      <p:ext uri="{BB962C8B-B14F-4D97-AF65-F5344CB8AC3E}">
        <p14:creationId xmlns:p14="http://schemas.microsoft.com/office/powerpoint/2010/main" val="60104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F0B2-CD32-AE63-D279-3D21B3D68FAC}"/>
              </a:ext>
            </a:extLst>
          </p:cNvPr>
          <p:cNvSpPr>
            <a:spLocks noGrp="1"/>
          </p:cNvSpPr>
          <p:nvPr>
            <p:ph type="title"/>
          </p:nvPr>
        </p:nvSpPr>
        <p:spPr>
          <a:solidFill>
            <a:schemeClr val="accent4">
              <a:lumMod val="20000"/>
              <a:lumOff val="80000"/>
            </a:schemeClr>
          </a:solidFill>
        </p:spPr>
        <p:txBody>
          <a:bodyPr/>
          <a:lstStyle/>
          <a:p>
            <a:r>
              <a:rPr lang="en-US" dirty="0">
                <a:solidFill>
                  <a:schemeClr val="tx2"/>
                </a:solidFill>
              </a:rPr>
              <a:t>Good practice examples</a:t>
            </a:r>
          </a:p>
        </p:txBody>
      </p:sp>
      <p:sp>
        <p:nvSpPr>
          <p:cNvPr id="3" name="Content Placeholder 2">
            <a:extLst>
              <a:ext uri="{FF2B5EF4-FFF2-40B4-BE49-F238E27FC236}">
                <a16:creationId xmlns:a16="http://schemas.microsoft.com/office/drawing/2014/main" id="{E1081AAA-C704-4F82-3AFB-CA4BF57A5FA5}"/>
              </a:ext>
            </a:extLst>
          </p:cNvPr>
          <p:cNvSpPr>
            <a:spLocks noGrp="1"/>
          </p:cNvSpPr>
          <p:nvPr>
            <p:ph sz="half" idx="1"/>
          </p:nvPr>
        </p:nvSpPr>
        <p:spPr>
          <a:ln w="6350">
            <a:solidFill>
              <a:schemeClr val="tx1"/>
            </a:solidFill>
          </a:ln>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Compared to households with members without disabilities, households with members with disabilities are: 22% more likely have children drop out of school due to disability, 12% more likely to adopt an emergency livelihood coping mechanism, 20% more likely to resort to begging to buy food, 21% more likely to accept child marriage to buy food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Nigeria</a:t>
            </a:r>
            <a:r>
              <a:rPr lang="en-US" sz="24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en-US" dirty="0"/>
          </a:p>
        </p:txBody>
      </p:sp>
      <p:sp>
        <p:nvSpPr>
          <p:cNvPr id="4" name="Content Placeholder 3">
            <a:extLst>
              <a:ext uri="{FF2B5EF4-FFF2-40B4-BE49-F238E27FC236}">
                <a16:creationId xmlns:a16="http://schemas.microsoft.com/office/drawing/2014/main" id="{177CDA58-04A7-EA1D-F673-1A981F82FFC0}"/>
              </a:ext>
            </a:extLst>
          </p:cNvPr>
          <p:cNvSpPr>
            <a:spLocks noGrp="1"/>
          </p:cNvSpPr>
          <p:nvPr>
            <p:ph sz="half" idx="2"/>
          </p:nvPr>
        </p:nvSpPr>
        <p:spPr>
          <a:ln>
            <a:solidFill>
              <a:schemeClr val="tx1"/>
            </a:solidFill>
          </a:ln>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Although limited data is available, 5 million people with disabilities are estimated in Yemen, based on the World Health Organization’s (WHO) global estimate of 15 per cent of the total population. This number is likely to be much higher, given the extent of conflict-related casualties over recent years and high prevalence of landmines and explosive remnants of war, among other challenges (</a:t>
            </a:r>
            <a:r>
              <a:rPr kumimoji="0" lang="en-US"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Yemen</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026823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B58B9-D7D1-FE94-538C-08EE07C0F652}"/>
              </a:ext>
            </a:extLst>
          </p:cNvPr>
          <p:cNvSpPr>
            <a:spLocks noGrp="1"/>
          </p:cNvSpPr>
          <p:nvPr>
            <p:ph type="title"/>
          </p:nvPr>
        </p:nvSpPr>
        <p:spPr/>
        <p:txBody>
          <a:bodyPr/>
          <a:lstStyle/>
          <a:p>
            <a:r>
              <a:rPr lang="en-US" dirty="0"/>
              <a:t>Risk/ needs analysis</a:t>
            </a:r>
          </a:p>
        </p:txBody>
      </p:sp>
      <p:graphicFrame>
        <p:nvGraphicFramePr>
          <p:cNvPr id="10" name="Content Placeholder 9">
            <a:extLst>
              <a:ext uri="{FF2B5EF4-FFF2-40B4-BE49-F238E27FC236}">
                <a16:creationId xmlns:a16="http://schemas.microsoft.com/office/drawing/2014/main" id="{BEAF31A2-EC5C-B729-EA0C-1A0E76046E16}"/>
              </a:ext>
            </a:extLst>
          </p:cNvPr>
          <p:cNvGraphicFramePr>
            <a:graphicFrameLocks noGrp="1"/>
          </p:cNvGraphicFramePr>
          <p:nvPr>
            <p:ph sz="half" idx="1"/>
            <p:extLst>
              <p:ext uri="{D42A27DB-BD31-4B8C-83A1-F6EECF244321}">
                <p14:modId xmlns:p14="http://schemas.microsoft.com/office/powerpoint/2010/main" val="1874161607"/>
              </p:ext>
            </p:extLst>
          </p:nvPr>
        </p:nvGraphicFramePr>
        <p:xfrm>
          <a:off x="838200" y="1825625"/>
          <a:ext cx="6725478"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D2716915-A374-F65E-CDC2-661D98EFA42A}"/>
              </a:ext>
            </a:extLst>
          </p:cNvPr>
          <p:cNvSpPr>
            <a:spLocks noGrp="1"/>
          </p:cNvSpPr>
          <p:nvPr>
            <p:ph sz="half" idx="2"/>
          </p:nvPr>
        </p:nvSpPr>
        <p:spPr>
          <a:xfrm>
            <a:off x="7712764" y="1825625"/>
            <a:ext cx="3641035" cy="4351338"/>
          </a:xfrm>
          <a:noFill/>
          <a:ln>
            <a:solidFill>
              <a:schemeClr val="tx1"/>
            </a:solidFill>
          </a:ln>
        </p:spPr>
        <p:txBody>
          <a:bodyPr/>
          <a:lstStyle/>
          <a:p>
            <a:pPr marL="0" indent="0">
              <a:buNone/>
            </a:pPr>
            <a:endParaRPr lang="en-US" dirty="0"/>
          </a:p>
          <a:p>
            <a:pPr marL="0" indent="0">
              <a:buNone/>
            </a:pPr>
            <a:r>
              <a:rPr lang="en-US" dirty="0"/>
              <a:t>Fully meeting:</a:t>
            </a:r>
          </a:p>
          <a:p>
            <a:r>
              <a:rPr lang="en-US" sz="2000" dirty="0">
                <a:effectLst/>
                <a:latin typeface="Calibri" panose="020F0502020204030204" pitchFamily="34" charset="0"/>
                <a:ea typeface="Calibri" panose="020F0502020204030204" pitchFamily="34" charset="0"/>
                <a:cs typeface="Times New Roman" panose="02020603050405020304" pitchFamily="18" charset="0"/>
              </a:rPr>
              <a:t>HNO comprehensively describes the factors contributing to heightened risk for persons with disabilities, including specific barriers to accessing assistance</a:t>
            </a:r>
          </a:p>
          <a:p>
            <a:endParaRPr lang="en-US" dirty="0"/>
          </a:p>
        </p:txBody>
      </p:sp>
    </p:spTree>
    <p:extLst>
      <p:ext uri="{BB962C8B-B14F-4D97-AF65-F5344CB8AC3E}">
        <p14:creationId xmlns:p14="http://schemas.microsoft.com/office/powerpoint/2010/main" val="2715931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B2FE1-C3C6-1D56-75D7-64A6816C9D62}"/>
              </a:ext>
            </a:extLst>
          </p:cNvPr>
          <p:cNvSpPr>
            <a:spLocks noGrp="1"/>
          </p:cNvSpPr>
          <p:nvPr>
            <p:ph type="title"/>
          </p:nvPr>
        </p:nvSpPr>
        <p:spPr>
          <a:solidFill>
            <a:schemeClr val="accent4">
              <a:lumMod val="20000"/>
              <a:lumOff val="80000"/>
            </a:schemeClr>
          </a:solidFill>
        </p:spPr>
        <p:txBody>
          <a:bodyPr/>
          <a:lstStyle/>
          <a:p>
            <a:r>
              <a:rPr lang="en-US" dirty="0"/>
              <a:t>Good practice examples</a:t>
            </a:r>
          </a:p>
        </p:txBody>
      </p:sp>
      <p:sp>
        <p:nvSpPr>
          <p:cNvPr id="3" name="Content Placeholder 2">
            <a:extLst>
              <a:ext uri="{FF2B5EF4-FFF2-40B4-BE49-F238E27FC236}">
                <a16:creationId xmlns:a16="http://schemas.microsoft.com/office/drawing/2014/main" id="{F902909D-D6C2-C24B-F47A-5BB59E829E65}"/>
              </a:ext>
            </a:extLst>
          </p:cNvPr>
          <p:cNvSpPr>
            <a:spLocks noGrp="1"/>
          </p:cNvSpPr>
          <p:nvPr>
            <p:ph sz="half" idx="1"/>
          </p:nvPr>
        </p:nvSpPr>
        <p:spPr>
          <a:xfrm>
            <a:off x="838200" y="1825625"/>
            <a:ext cx="7043530" cy="4351338"/>
          </a:xfrm>
          <a:ln>
            <a:solidFill>
              <a:schemeClr val="tx1"/>
            </a:solidFill>
          </a:ln>
        </p:spPr>
        <p:txBody>
          <a:bodyPr>
            <a:normAutofit/>
          </a:bodyPr>
          <a:lstStyle/>
          <a:p>
            <a:r>
              <a:rPr lang="en-US" sz="2000" dirty="0">
                <a:effectLst/>
                <a:latin typeface="Calibri" panose="020F0502020204030204" pitchFamily="34" charset="0"/>
                <a:ea typeface="Calibri" panose="020F0502020204030204" pitchFamily="34" charset="0"/>
                <a:cs typeface="Times New Roman" panose="02020603050405020304" pitchFamily="18" charset="0"/>
              </a:rPr>
              <a:t>Households headed by or living with members with a disability typically experience higher food insecurity levels as they incur additional costs for healthcare and assistive devices, spend more time on care, and disproportionately struggle to access income opportunities, with 59 per cent reporting gifts or begging as the primary household income source.  Lack of mobility and access to transportation is a specific challenge during community displacements due to sudden shocks such as floods or an escalation in violence. In displaced settings, people with disabilities often miss out on assistance and critical information as they are not included in decision processes; physically struggle to access WASH, health and education facilities; and may be forced to live in particularly risk-prone and unsafe shelter conditions in informal and unplanned settlements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Somalia</a:t>
            </a:r>
            <a:r>
              <a:rPr lang="en-US" sz="20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dirty="0"/>
          </a:p>
        </p:txBody>
      </p:sp>
      <p:sp>
        <p:nvSpPr>
          <p:cNvPr id="4" name="Content Placeholder 3">
            <a:extLst>
              <a:ext uri="{FF2B5EF4-FFF2-40B4-BE49-F238E27FC236}">
                <a16:creationId xmlns:a16="http://schemas.microsoft.com/office/drawing/2014/main" id="{FFF75846-F13F-8F55-7FD7-5F77672C243B}"/>
              </a:ext>
            </a:extLst>
          </p:cNvPr>
          <p:cNvSpPr>
            <a:spLocks noGrp="1"/>
          </p:cNvSpPr>
          <p:nvPr>
            <p:ph sz="half" idx="2"/>
          </p:nvPr>
        </p:nvSpPr>
        <p:spPr>
          <a:xfrm>
            <a:off x="7881730" y="1825625"/>
            <a:ext cx="3472070" cy="4351338"/>
          </a:xfrm>
        </p:spPr>
        <p:txBody>
          <a:bodyPr>
            <a:normAutofit/>
          </a:bodyPr>
          <a:lstStyle/>
          <a:p>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r>
              <a:rPr lang="en-US" sz="2000" dirty="0">
                <a:effectLst/>
                <a:latin typeface="Calibri" panose="020F0502020204030204" pitchFamily="34" charset="0"/>
                <a:ea typeface="Calibri" panose="020F0502020204030204" pitchFamily="34" charset="0"/>
                <a:cs typeface="Times New Roman" panose="02020603050405020304" pitchFamily="18" charset="0"/>
              </a:rPr>
              <a:t>Some 45 per cent of IDPs indicate that latrines are not adapted for persons with disabilities. In the North West and South-West, obstacles on the way are cited as the main impediment to access education and food, followed by fear of harassment and negative community perception of disabilities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Cameroon</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11404986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0027F256131CF4FAAFC56610E4AF9BE" ma:contentTypeVersion="13" ma:contentTypeDescription="Ein neues Dokument erstellen." ma:contentTypeScope="" ma:versionID="896681921e646e9e1071baf15405dbcd">
  <xsd:schema xmlns:xsd="http://www.w3.org/2001/XMLSchema" xmlns:xs="http://www.w3.org/2001/XMLSchema" xmlns:p="http://schemas.microsoft.com/office/2006/metadata/properties" xmlns:ns2="7614c6a4-2a2e-4fc5-9bd1-025b5ca57be8" xmlns:ns3="a5aa4242-87fb-4916-829f-9464053e2bcc" targetNamespace="http://schemas.microsoft.com/office/2006/metadata/properties" ma:root="true" ma:fieldsID="e2a365146e723a0f4ba3cc7c64bc2958" ns2:_="" ns3:_="">
    <xsd:import namespace="7614c6a4-2a2e-4fc5-9bd1-025b5ca57be8"/>
    <xsd:import namespace="a5aa4242-87fb-4916-829f-9464053e2bc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14c6a4-2a2e-4fc5-9bd1-025b5ca57b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ildmarkierungen" ma:readOnly="false" ma:fieldId="{5cf76f15-5ced-4ddc-b409-7134ff3c332f}" ma:taxonomyMulti="true" ma:sspId="b33cbdf1-b93e-4832-9ceb-89eec9b1d9a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aa4242-87fb-4916-829f-9464053e2bc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a8fe506-4d68-48c8-8426-001a6398cdcc}" ma:internalName="TaxCatchAll" ma:showField="CatchAllData" ma:web="a5aa4242-87fb-4916-829f-9464053e2b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614c6a4-2a2e-4fc5-9bd1-025b5ca57be8">
      <Terms xmlns="http://schemas.microsoft.com/office/infopath/2007/PartnerControls"/>
    </lcf76f155ced4ddcb4097134ff3c332f>
    <TaxCatchAll xmlns="a5aa4242-87fb-4916-829f-9464053e2bcc" xsi:nil="true"/>
  </documentManagement>
</p:properties>
</file>

<file path=customXml/itemProps1.xml><?xml version="1.0" encoding="utf-8"?>
<ds:datastoreItem xmlns:ds="http://schemas.openxmlformats.org/officeDocument/2006/customXml" ds:itemID="{44574847-7A7C-4953-B325-932508F546DE}"/>
</file>

<file path=customXml/itemProps2.xml><?xml version="1.0" encoding="utf-8"?>
<ds:datastoreItem xmlns:ds="http://schemas.openxmlformats.org/officeDocument/2006/customXml" ds:itemID="{1F606207-F169-4A50-9E68-4940649984AF}"/>
</file>

<file path=customXml/itemProps3.xml><?xml version="1.0" encoding="utf-8"?>
<ds:datastoreItem xmlns:ds="http://schemas.openxmlformats.org/officeDocument/2006/customXml" ds:itemID="{74BF8D28-0A40-41EB-B63B-B5A9DC4FA94A}"/>
</file>

<file path=docProps/app.xml><?xml version="1.0" encoding="utf-8"?>
<Properties xmlns="http://schemas.openxmlformats.org/officeDocument/2006/extended-properties" xmlns:vt="http://schemas.openxmlformats.org/officeDocument/2006/docPropsVTypes">
  <TotalTime>4737</TotalTime>
  <Words>3137</Words>
  <Application>Microsoft Office PowerPoint</Application>
  <PresentationFormat>Widescreen</PresentationFormat>
  <Paragraphs>323</Paragraphs>
  <Slides>31</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Aptos</vt:lpstr>
      <vt:lpstr>Aptos Display</vt:lpstr>
      <vt:lpstr>Arial</vt:lpstr>
      <vt:lpstr>Calibri</vt:lpstr>
      <vt:lpstr>Calibri Light</vt:lpstr>
      <vt:lpstr>Roboto</vt:lpstr>
      <vt:lpstr>Symbol</vt:lpstr>
      <vt:lpstr>Office Theme</vt:lpstr>
      <vt:lpstr>4_Office Theme</vt:lpstr>
      <vt:lpstr>Disability Inclusion in HNOs/HRPs/HNRPs progress and learning</vt:lpstr>
      <vt:lpstr>Disability Advisory Group</vt:lpstr>
      <vt:lpstr>Key resources developed by the DAG</vt:lpstr>
      <vt:lpstr>2024 HNO/HRP/ HNRP review</vt:lpstr>
      <vt:lpstr>Progress to date: Needs assessment</vt:lpstr>
      <vt:lpstr>Reliability of data</vt:lpstr>
      <vt:lpstr>Good practice examples</vt:lpstr>
      <vt:lpstr>Risk/ needs analysis</vt:lpstr>
      <vt:lpstr>Good practice examples</vt:lpstr>
      <vt:lpstr>Recognition of diversity</vt:lpstr>
      <vt:lpstr>Good practice examples</vt:lpstr>
      <vt:lpstr>Cross sectoral attention</vt:lpstr>
      <vt:lpstr>Good practice examples</vt:lpstr>
      <vt:lpstr>Common challenges</vt:lpstr>
      <vt:lpstr>Overall progress HNO/ needs analysis</vt:lpstr>
      <vt:lpstr>Progress to date: Response Planning</vt:lpstr>
      <vt:lpstr>Comprehensive response</vt:lpstr>
      <vt:lpstr>Good practice examples</vt:lpstr>
      <vt:lpstr>Participation and engagement of OPDs as local actors</vt:lpstr>
      <vt:lpstr>Good practice examples</vt:lpstr>
      <vt:lpstr>Feedback and complaints</vt:lpstr>
      <vt:lpstr>Monitoring framework </vt:lpstr>
      <vt:lpstr>Good practice examples</vt:lpstr>
      <vt:lpstr>Sectoral coverage</vt:lpstr>
      <vt:lpstr>Good practice examples</vt:lpstr>
      <vt:lpstr>Common challenges</vt:lpstr>
      <vt:lpstr>Overall progress HRP/ response planning</vt:lpstr>
      <vt:lpstr>Lightened documents-  key shifts for disability inclusion</vt:lpstr>
      <vt:lpstr>Impact of disability inclusive processes</vt:lpstr>
      <vt:lpstr>Other entry points for clusters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Inclusion in the HPC Progress to Date</dc:title>
  <dc:creator>Kirstin Lange</dc:creator>
  <cp:lastModifiedBy>Kirstin Lange</cp:lastModifiedBy>
  <cp:revision>12</cp:revision>
  <dcterms:created xsi:type="dcterms:W3CDTF">2024-04-25T06:29:50Z</dcterms:created>
  <dcterms:modified xsi:type="dcterms:W3CDTF">2024-09-27T16:49:28Z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0x01010010027F256131CF4FAAFC56610E4AF9BE</vt:lpwstr>
  </property>
  <property fmtid="{D5CDD505-2E9C-101B-9397-08002B2CF9AE}" pid="3" name="Order">
    <vt:r8>89300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